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19" r:id="rId2"/>
    <p:sldId id="259" r:id="rId3"/>
    <p:sldId id="321" r:id="rId4"/>
    <p:sldId id="297" r:id="rId5"/>
    <p:sldId id="257" r:id="rId6"/>
    <p:sldId id="260" r:id="rId7"/>
    <p:sldId id="338" r:id="rId8"/>
    <p:sldId id="261" r:id="rId9"/>
    <p:sldId id="262" r:id="rId10"/>
    <p:sldId id="368" r:id="rId11"/>
    <p:sldId id="263" r:id="rId12"/>
    <p:sldId id="339" r:id="rId13"/>
    <p:sldId id="270" r:id="rId14"/>
    <p:sldId id="273" r:id="rId15"/>
    <p:sldId id="275" r:id="rId16"/>
    <p:sldId id="276" r:id="rId17"/>
    <p:sldId id="277" r:id="rId18"/>
    <p:sldId id="278" r:id="rId19"/>
    <p:sldId id="281" r:id="rId20"/>
    <p:sldId id="340" r:id="rId21"/>
    <p:sldId id="286" r:id="rId22"/>
    <p:sldId id="301" r:id="rId23"/>
    <p:sldId id="353" r:id="rId24"/>
    <p:sldId id="356" r:id="rId25"/>
    <p:sldId id="355" r:id="rId26"/>
    <p:sldId id="341" r:id="rId27"/>
    <p:sldId id="363" r:id="rId28"/>
    <p:sldId id="292" r:id="rId29"/>
    <p:sldId id="358" r:id="rId30"/>
    <p:sldId id="364" r:id="rId31"/>
    <p:sldId id="365" r:id="rId32"/>
    <p:sldId id="288" r:id="rId33"/>
    <p:sldId id="366" r:id="rId34"/>
    <p:sldId id="289" r:id="rId35"/>
    <p:sldId id="361" r:id="rId36"/>
    <p:sldId id="350" r:id="rId37"/>
    <p:sldId id="362" r:id="rId38"/>
    <p:sldId id="348" r:id="rId39"/>
    <p:sldId id="296" r:id="rId40"/>
    <p:sldId id="290" r:id="rId41"/>
    <p:sldId id="342" r:id="rId42"/>
    <p:sldId id="294" r:id="rId43"/>
    <p:sldId id="360" r:id="rId44"/>
    <p:sldId id="295" r:id="rId45"/>
    <p:sldId id="315" r:id="rId46"/>
    <p:sldId id="343" r:id="rId47"/>
    <p:sldId id="267" r:id="rId48"/>
    <p:sldId id="344" r:id="rId49"/>
    <p:sldId id="282" r:id="rId50"/>
    <p:sldId id="345" r:id="rId51"/>
    <p:sldId id="283" r:id="rId52"/>
    <p:sldId id="352" r:id="rId53"/>
    <p:sldId id="367" r:id="rId54"/>
    <p:sldId id="34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3" initials="p" lastIdx="1" clrIdx="0">
    <p:extLst>
      <p:ext uri="{19B8F6BF-5375-455C-9EA6-DF929625EA0E}">
        <p15:presenceInfo xmlns:p15="http://schemas.microsoft.com/office/powerpoint/2012/main" userId="pc0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6" autoAdjust="0"/>
    <p:restoredTop sz="76418" autoAdjust="0"/>
  </p:normalViewPr>
  <p:slideViewPr>
    <p:cSldViewPr snapToGrid="0">
      <p:cViewPr varScale="1">
        <p:scale>
          <a:sx n="68" d="100"/>
          <a:sy n="68" d="100"/>
        </p:scale>
        <p:origin x="1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F84A8-8CBD-4130-8FC7-7FCFE6083356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1D5A0-B5BD-4DD6-A3B3-8DF8FAECE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여행 </a:t>
            </a:r>
            <a:r>
              <a:rPr lang="ko-KR" altLang="en-US" dirty="0" err="1"/>
              <a:t>다닐래</a:t>
            </a:r>
            <a:r>
              <a:rPr lang="en-US" altLang="ko-KR" dirty="0"/>
              <a:t>? </a:t>
            </a:r>
            <a:r>
              <a:rPr lang="ko-KR" altLang="en-US" dirty="0"/>
              <a:t>다님</a:t>
            </a:r>
          </a:p>
          <a:p>
            <a:r>
              <a:rPr lang="ko-KR" altLang="en-US" dirty="0"/>
              <a:t>님 다님으로 여행 다님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미리 다녀오는 여행 코스</a:t>
            </a:r>
            <a:r>
              <a:rPr lang="en-US" altLang="ko-KR" dirty="0"/>
              <a:t>, </a:t>
            </a:r>
            <a:r>
              <a:rPr lang="ko-KR" altLang="en-US" dirty="0"/>
              <a:t>다님</a:t>
            </a:r>
            <a:endParaRPr lang="en-US" altLang="ko-KR" dirty="0"/>
          </a:p>
          <a:p>
            <a:r>
              <a:rPr lang="ko-KR" altLang="en-US" dirty="0"/>
              <a:t>여행이 쉬워진다 </a:t>
            </a:r>
            <a:r>
              <a:rPr lang="en-US" altLang="ko-KR" dirty="0"/>
              <a:t>- </a:t>
            </a:r>
            <a:r>
              <a:rPr lang="ko-KR" altLang="en-US" dirty="0"/>
              <a:t>다님</a:t>
            </a:r>
          </a:p>
          <a:p>
            <a:r>
              <a:rPr lang="ko-KR" altLang="en-US" dirty="0" err="1"/>
              <a:t>너랑</a:t>
            </a:r>
            <a:r>
              <a:rPr lang="en-US" altLang="ko-KR" dirty="0"/>
              <a:t>, </a:t>
            </a:r>
            <a:r>
              <a:rPr lang="ko-KR" altLang="en-US" dirty="0"/>
              <a:t>다님</a:t>
            </a:r>
            <a:endParaRPr lang="en-US" altLang="ko-KR" dirty="0"/>
          </a:p>
          <a:p>
            <a:r>
              <a:rPr lang="ko-KR" altLang="en-US" dirty="0"/>
              <a:t>다님 아님 </a:t>
            </a:r>
            <a:r>
              <a:rPr lang="ko-KR" altLang="en-US" dirty="0" err="1"/>
              <a:t>안다님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8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9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이 외에도</a:t>
            </a:r>
            <a:r>
              <a:rPr lang="en-US" altLang="ko-KR" dirty="0"/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부가적 기능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코스 추천을 받기 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 관광지 및 맛집의 방문 시간대를 미리 지정할 수 있음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UI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활용하여 처음부터 직접 코스를 짤 수도 있음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 리뷰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관광지별 평점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방문 시간과 사진 첨부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관리자가 직접 관리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코스 내에서 추가적인 다른 관광지 추천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추천을 받을지 말지 선택 가능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여행 중 알림 기능을 통해 일정을 안내해줌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 근처 날씨 정보 안내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사진을 포함한 일기 기능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코스 공유 및 리뷰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커뮤니티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동행인 공유</a:t>
            </a:r>
            <a:endParaRPr kumimoji="0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가계부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동행인 공유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3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90600" indent="-2286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타겟층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계획을 철저히 세우는 여행자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90600" indent="-2286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아래에 분석한 페르소나의 주인공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김다님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계획을 세우는 여행자들이 주요 타겟층이다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이들이 여행 계획을 세울 때 사용하는 시간과 에너지를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보전시켜주는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것이 우리 서비스의 주요 목표이자 기능이다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실제로 인터뷰 결과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계획을 짜는 사람 중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86%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이 서비스를 원했고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동아일보 설문조사 결과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응답자의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40%</a:t>
            </a:r>
            <a:r>
              <a:rPr lang="ko-KR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휴가 계획을 세우는 번거로움을 피할 수 있다면 기꺼이 돈을 지불할 의향까지 있다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고 답하기도 했다</a:t>
            </a:r>
            <a:r>
              <a:rPr lang="en-US" altLang="ko-KR" kern="100" spc="-40" dirty="0">
                <a:solidFill>
                  <a:srgbClr val="12121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endParaRPr lang="en-US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u="sng" dirty="0"/>
              <a:t>2) </a:t>
            </a:r>
            <a:r>
              <a:rPr lang="ko-KR" altLang="ko-KR" sz="1400" u="sng" dirty="0"/>
              <a:t>부가적인 타겟층</a:t>
            </a:r>
            <a:r>
              <a:rPr lang="ko-KR" altLang="ko-KR" sz="1400" dirty="0"/>
              <a:t> </a:t>
            </a:r>
            <a:r>
              <a:rPr lang="en-US" altLang="ko-KR" sz="1400" dirty="0"/>
              <a:t>: </a:t>
            </a:r>
            <a:r>
              <a:rPr lang="ko-KR" altLang="ko-KR" sz="1400" dirty="0"/>
              <a:t>여행 계획을 잘 세우지 않는 여행자들</a:t>
            </a:r>
          </a:p>
          <a:p>
            <a:r>
              <a:rPr lang="en-US" altLang="ko-KR" sz="1400" dirty="0"/>
              <a:t> </a:t>
            </a:r>
            <a:r>
              <a:rPr lang="ko-KR" altLang="ko-KR" sz="1400" dirty="0"/>
              <a:t>계획을 잘 세우지 않는 사람들도 계획을 대신 세워주면 편하게 여행을 다닐 수 있기 때문에</a:t>
            </a:r>
            <a:r>
              <a:rPr lang="en-US" altLang="ko-KR" sz="1400" dirty="0"/>
              <a:t>, </a:t>
            </a:r>
          </a:p>
          <a:p>
            <a:r>
              <a:rPr lang="ko-KR" altLang="ko-KR" sz="1400" dirty="0"/>
              <a:t>그들에게는 이 서비스가 여행의 가이드라인이 되어줄 것이다</a:t>
            </a:r>
            <a:r>
              <a:rPr lang="en-US" altLang="ko-KR" sz="1400" dirty="0"/>
              <a:t>. </a:t>
            </a:r>
            <a:r>
              <a:rPr lang="ko-KR" altLang="ko-KR" sz="1400" dirty="0"/>
              <a:t>또한</a:t>
            </a:r>
            <a:r>
              <a:rPr lang="en-US" altLang="ko-KR" sz="1400" dirty="0"/>
              <a:t>, </a:t>
            </a:r>
            <a:r>
              <a:rPr lang="ko-KR" altLang="ko-KR" sz="1400" dirty="0"/>
              <a:t>추가적인 기능을 통해 </a:t>
            </a:r>
            <a:endParaRPr lang="en-US" altLang="ko-KR" sz="1400" dirty="0"/>
          </a:p>
          <a:p>
            <a:r>
              <a:rPr lang="ko-KR" altLang="ko-KR" sz="1400" dirty="0" err="1"/>
              <a:t>트리플처럼</a:t>
            </a:r>
            <a:r>
              <a:rPr lang="ko-KR" altLang="ko-KR" sz="1400" dirty="0"/>
              <a:t> 여행을 같이하는 일행들이 모두 이 서비스를 설치하도록 유도한다면</a:t>
            </a:r>
            <a:r>
              <a:rPr lang="en-US" altLang="ko-KR" sz="1400" dirty="0"/>
              <a:t>, </a:t>
            </a:r>
            <a:r>
              <a:rPr lang="ko-KR" altLang="ko-KR" sz="1400" dirty="0"/>
              <a:t>그들도 자연스럽게 우리 서비스</a:t>
            </a:r>
            <a:r>
              <a:rPr lang="en-US" altLang="ko-KR" sz="1400" dirty="0"/>
              <a:t>, “</a:t>
            </a:r>
            <a:r>
              <a:rPr lang="ko-KR" altLang="ko-KR" sz="1400" dirty="0"/>
              <a:t>다님</a:t>
            </a:r>
            <a:r>
              <a:rPr lang="en-US" altLang="ko-KR" sz="1400" dirty="0"/>
              <a:t>”</a:t>
            </a:r>
            <a:r>
              <a:rPr lang="ko-KR" altLang="ko-KR" sz="1400" dirty="0"/>
              <a:t>의 이용자가 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계획을 짜지 않는 친구들은 계획을 짜는 친구들에게 따라 여행을 가기 마련이다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계획을 짜는 친구들이 이 앱을 깔고 코스를 짠 후에</a:t>
            </a:r>
            <a:r>
              <a:rPr lang="en-US" altLang="ko-KR" sz="1400" dirty="0"/>
              <a:t>, </a:t>
            </a:r>
            <a:r>
              <a:rPr lang="ko-KR" altLang="en-US" sz="1400" dirty="0"/>
              <a:t>공유를 할 때에 계획을 짜지 않는 친구들도 코스를 </a:t>
            </a:r>
            <a:r>
              <a:rPr lang="ko-KR" altLang="en-US" sz="1400" dirty="0" err="1"/>
              <a:t>공유받기</a:t>
            </a:r>
            <a:r>
              <a:rPr lang="ko-KR" altLang="en-US" sz="1400" dirty="0"/>
              <a:t> 위해 이 앱을 깔게 된다</a:t>
            </a:r>
            <a:r>
              <a:rPr lang="en-US" altLang="ko-KR" sz="1400" dirty="0"/>
              <a:t>. </a:t>
            </a:r>
            <a:r>
              <a:rPr lang="ko-KR" altLang="en-US" sz="1400" dirty="0"/>
              <a:t>차후에</a:t>
            </a:r>
            <a:r>
              <a:rPr lang="en-US" altLang="ko-KR" sz="1400" dirty="0"/>
              <a:t>, </a:t>
            </a:r>
            <a:r>
              <a:rPr lang="ko-KR" altLang="en-US" sz="1400" dirty="0"/>
              <a:t>생각나면 다시 쓸 수도 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4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2021</a:t>
            </a:r>
            <a:r>
              <a:rPr lang="ko-KR" altLang="ko-KR" dirty="0"/>
              <a:t>년 기준</a:t>
            </a:r>
            <a:r>
              <a:rPr lang="en-US" altLang="ko-KR" dirty="0"/>
              <a:t>, </a:t>
            </a:r>
            <a:r>
              <a:rPr lang="ko-KR" altLang="ko-KR" dirty="0"/>
              <a:t>국내여행 참가 횟수 약 </a:t>
            </a:r>
            <a:r>
              <a:rPr lang="en-US" altLang="ko-KR" dirty="0"/>
              <a:t>2</a:t>
            </a:r>
            <a:r>
              <a:rPr lang="ko-KR" altLang="ko-KR" dirty="0"/>
              <a:t>억 </a:t>
            </a:r>
            <a:r>
              <a:rPr lang="en-US" altLang="ko-KR" dirty="0"/>
              <a:t>4</a:t>
            </a:r>
            <a:r>
              <a:rPr lang="ko-KR" altLang="ko-KR" dirty="0"/>
              <a:t>천만번</a:t>
            </a:r>
            <a:r>
              <a:rPr lang="en-US" altLang="ko-KR" dirty="0"/>
              <a:t>, </a:t>
            </a:r>
            <a:r>
              <a:rPr lang="ko-KR" altLang="ko-KR" dirty="0"/>
              <a:t>총 비용 약 </a:t>
            </a:r>
            <a:r>
              <a:rPr lang="en-US" altLang="ko-KR" dirty="0"/>
              <a:t>26</a:t>
            </a:r>
            <a:r>
              <a:rPr lang="ko-KR" altLang="ko-KR" dirty="0"/>
              <a:t>조원이다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 </a:t>
            </a:r>
            <a:r>
              <a:rPr lang="ko-KR" altLang="ko-KR" dirty="0"/>
              <a:t>코로나</a:t>
            </a:r>
            <a:r>
              <a:rPr lang="en-US" altLang="ko-KR" dirty="0"/>
              <a:t>19</a:t>
            </a:r>
            <a:r>
              <a:rPr lang="ko-KR" altLang="ko-KR" dirty="0"/>
              <a:t>로 인한 거리두기가 많이 완화된 </a:t>
            </a:r>
            <a:r>
              <a:rPr lang="en-US" altLang="ko-KR" dirty="0"/>
              <a:t>2022</a:t>
            </a:r>
            <a:r>
              <a:rPr lang="ko-KR" altLang="ko-KR" dirty="0"/>
              <a:t>년부터</a:t>
            </a:r>
            <a:r>
              <a:rPr lang="en-US" altLang="ko-KR" dirty="0"/>
              <a:t>, </a:t>
            </a:r>
            <a:r>
              <a:rPr lang="ko-KR" altLang="ko-KR" dirty="0"/>
              <a:t>이러한 수치는 훨씬 더 커질 것으로 예상된다</a:t>
            </a:r>
            <a:r>
              <a:rPr lang="en-US" altLang="ko-KR" dirty="0"/>
              <a:t>. </a:t>
            </a:r>
          </a:p>
          <a:p>
            <a:r>
              <a:rPr lang="ko-KR" altLang="ko-KR" dirty="0"/>
              <a:t>실제로 한국관광공사가 발표한 통계에 따르면</a:t>
            </a:r>
            <a:r>
              <a:rPr lang="en-US" altLang="ko-KR" dirty="0"/>
              <a:t>, 2022</a:t>
            </a:r>
            <a:r>
              <a:rPr lang="ko-KR" altLang="ko-KR" dirty="0"/>
              <a:t>년</a:t>
            </a:r>
            <a:r>
              <a:rPr lang="en-US" altLang="ko-KR" dirty="0"/>
              <a:t> 5</a:t>
            </a:r>
            <a:r>
              <a:rPr lang="ko-KR" altLang="ko-KR" dirty="0"/>
              <a:t>월 우리나라를 방문한 외래객은 전년 동월대비</a:t>
            </a:r>
            <a:r>
              <a:rPr lang="en-US" altLang="ko-KR" dirty="0"/>
              <a:t> 138.4% </a:t>
            </a:r>
            <a:r>
              <a:rPr lang="ko-KR" altLang="ko-KR" dirty="0"/>
              <a:t>증가했다고 한다</a:t>
            </a:r>
            <a:r>
              <a:rPr lang="en-US" altLang="ko-KR" dirty="0"/>
              <a:t>. </a:t>
            </a:r>
          </a:p>
          <a:p>
            <a:r>
              <a:rPr lang="ko-KR" altLang="ko-KR" dirty="0"/>
              <a:t>이러한 상승세는 계속되어</a:t>
            </a:r>
            <a:r>
              <a:rPr lang="en-US" altLang="ko-KR" dirty="0"/>
              <a:t>, 2019</a:t>
            </a:r>
            <a:r>
              <a:rPr lang="ko-KR" altLang="ko-KR" dirty="0"/>
              <a:t>년도의 </a:t>
            </a:r>
            <a:r>
              <a:rPr lang="en-US" altLang="ko-KR" dirty="0"/>
              <a:t>3</a:t>
            </a:r>
            <a:r>
              <a:rPr lang="ko-KR" altLang="ko-KR" dirty="0"/>
              <a:t>억 </a:t>
            </a:r>
            <a:r>
              <a:rPr lang="en-US" altLang="ko-KR" dirty="0"/>
              <a:t>4</a:t>
            </a:r>
            <a:r>
              <a:rPr lang="ko-KR" altLang="ko-KR" dirty="0"/>
              <a:t>천만번의 여행 횟수와</a:t>
            </a:r>
            <a:r>
              <a:rPr lang="en-US" altLang="ko-KR" dirty="0"/>
              <a:t>, 44</a:t>
            </a:r>
            <a:r>
              <a:rPr lang="ko-KR" altLang="ko-KR" dirty="0"/>
              <a:t>조원의 여행 총 비용도 넘어설 것으로 예측된다</a:t>
            </a:r>
            <a:r>
              <a:rPr lang="en-US" altLang="ko-KR" dirty="0"/>
              <a:t>. </a:t>
            </a:r>
          </a:p>
          <a:p>
            <a:r>
              <a:rPr lang="ko-KR" altLang="ko-KR" dirty="0"/>
              <a:t>이렇게 여행 시장이 다시금 커져가는 시장 속에서</a:t>
            </a:r>
            <a:r>
              <a:rPr lang="en-US" altLang="ko-KR" dirty="0"/>
              <a:t>, </a:t>
            </a:r>
            <a:r>
              <a:rPr lang="ko-KR" altLang="ko-KR" dirty="0"/>
              <a:t>우리는 충분히 기회를 잡을 수 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50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Times New Roman" panose="02020603050405020304" pitchFamily="18" charset="0"/>
                <a:cs typeface="맑은 고딕" panose="020B0503020000020004" pitchFamily="50" charset="-127"/>
              </a:rPr>
              <a:t>(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Times New Roman" panose="02020603050405020304" pitchFamily="18" charset="0"/>
              </a:rPr>
              <a:t>TAM-SAM-SOM </a:t>
            </a:r>
            <a:r>
              <a:rPr lang="ko-KR" altLang="ko-KR" dirty="0">
                <a:solidFill>
                  <a:srgbClr val="464646"/>
                </a:solidFill>
                <a:latin typeface="Times New Roman" panose="02020603050405020304" pitchFamily="18" charset="0"/>
              </a:rPr>
              <a:t>분석을 통한 시장 분석 </a:t>
            </a:r>
            <a:r>
              <a:rPr lang="en-US" altLang="ko-KR" dirty="0">
                <a:solidFill>
                  <a:srgbClr val="464646"/>
                </a:solidFill>
                <a:latin typeface="Times New Roman" panose="02020603050405020304" pitchFamily="18" charset="0"/>
              </a:rPr>
              <a:t>)</a:t>
            </a:r>
            <a:endParaRPr lang="ko-KR" altLang="ko-KR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R" altLang="en-US" dirty="0"/>
              <a:t>목표 시장을 세분화해보았습니다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2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/>
              <a:t> 우리 서비스</a:t>
            </a:r>
            <a:r>
              <a:rPr lang="en-US" altLang="ko-KR" sz="1200" dirty="0"/>
              <a:t>, “</a:t>
            </a:r>
            <a:r>
              <a:rPr lang="ko-KR" altLang="ko-KR" sz="1200" dirty="0"/>
              <a:t>다님</a:t>
            </a:r>
            <a:r>
              <a:rPr lang="en-US" altLang="ko-KR" sz="1200" dirty="0"/>
              <a:t>”</a:t>
            </a:r>
            <a:r>
              <a:rPr lang="ko-KR" altLang="ko-KR" sz="1200" dirty="0"/>
              <a:t>의 시장 타당성을 </a:t>
            </a:r>
            <a:r>
              <a:rPr lang="en-US" altLang="ko-KR" sz="1200" dirty="0"/>
              <a:t>SWOT </a:t>
            </a:r>
            <a:r>
              <a:rPr lang="ko-KR" altLang="ko-KR" sz="1200" dirty="0"/>
              <a:t>분석을 통해 분석해보았다</a:t>
            </a:r>
            <a:r>
              <a:rPr lang="en-US" altLang="ko-KR" sz="1200" dirty="0"/>
              <a:t>. </a:t>
            </a:r>
            <a:r>
              <a:rPr lang="ko-KR" altLang="ko-KR" sz="1200" dirty="0"/>
              <a:t>전반적으로 살펴보자면</a:t>
            </a:r>
            <a:r>
              <a:rPr lang="en-US" altLang="ko-KR" sz="1200" dirty="0"/>
              <a:t>, </a:t>
            </a:r>
            <a:r>
              <a:rPr lang="ko-KR" altLang="ko-KR" sz="1200" dirty="0"/>
              <a:t>기존 시장에 없던 새로운 서비스를 보유하고 있고</a:t>
            </a:r>
            <a:r>
              <a:rPr lang="en-US" altLang="ko-KR" sz="1200" dirty="0"/>
              <a:t>, </a:t>
            </a:r>
            <a:r>
              <a:rPr lang="ko-KR" altLang="ko-KR" sz="1200" dirty="0"/>
              <a:t>그에 대한 사용자들의 니즈도 충분하며</a:t>
            </a:r>
            <a:r>
              <a:rPr lang="en-US" altLang="ko-KR" sz="1200" dirty="0"/>
              <a:t>, </a:t>
            </a:r>
            <a:r>
              <a:rPr lang="ko-KR" altLang="ko-KR" sz="1200" dirty="0"/>
              <a:t>목표 시장인 여행 시장도 가파른 성장세에 있다</a:t>
            </a:r>
            <a:r>
              <a:rPr lang="en-US" altLang="ko-KR" sz="1200" dirty="0"/>
              <a:t>. </a:t>
            </a:r>
            <a:r>
              <a:rPr lang="ko-KR" altLang="ko-KR" sz="1200" dirty="0"/>
              <a:t>그러나 여행 시장 특성상 수익이 적을 수밖에 없는 구조와 타 경쟁사들의 서비스 모방의 위협을 대비해야만 할 것이다</a:t>
            </a:r>
            <a:r>
              <a:rPr lang="en-US" altLang="ko-KR" sz="1200" dirty="0"/>
              <a:t>. </a:t>
            </a:r>
            <a:r>
              <a:rPr lang="ko-KR" altLang="ko-KR" sz="1200" dirty="0"/>
              <a:t>지금의 기회에 우리의 강점을 잘 살려 이용자 풀을 확보하는 데에 성공한다면</a:t>
            </a:r>
            <a:r>
              <a:rPr lang="en-US" altLang="ko-KR" sz="1200" dirty="0"/>
              <a:t>, </a:t>
            </a:r>
            <a:r>
              <a:rPr lang="ko-KR" altLang="ko-KR" sz="1200" dirty="0"/>
              <a:t>우리의 약점과 위기를 잘 극복해 나갈 수 있을 것으로 전망된다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 </a:t>
            </a:r>
            <a:r>
              <a:rPr lang="ko-KR" altLang="ko-KR" sz="1200" dirty="0"/>
              <a:t>여행 어플리케이션 서비스에 대한 사용자들의 니즈도 충분히 크다</a:t>
            </a:r>
            <a:r>
              <a:rPr lang="en-US" altLang="ko-KR" sz="1200" dirty="0"/>
              <a:t>. </a:t>
            </a:r>
            <a:r>
              <a:rPr lang="ko-KR" altLang="ko-KR" sz="1200" dirty="0"/>
              <a:t>국내에서 가장 유명한 여행 어플리케이션 서비스인 </a:t>
            </a:r>
            <a:r>
              <a:rPr lang="ko-KR" altLang="ko-KR" sz="1200" dirty="0" err="1"/>
              <a:t>트리플이</a:t>
            </a:r>
            <a:r>
              <a:rPr lang="ko-KR" altLang="ko-KR" sz="1200" dirty="0"/>
              <a:t> </a:t>
            </a:r>
            <a:r>
              <a:rPr lang="en-US" altLang="ko-KR" sz="1200" dirty="0"/>
              <a:t>2019</a:t>
            </a:r>
            <a:r>
              <a:rPr lang="ko-KR" altLang="ko-KR" sz="1200" dirty="0"/>
              <a:t>년 기준으로 가입자 수가 </a:t>
            </a:r>
            <a:r>
              <a:rPr lang="en-US" altLang="ko-KR" sz="1200" dirty="0"/>
              <a:t>500</a:t>
            </a:r>
            <a:r>
              <a:rPr lang="ko-KR" altLang="ko-KR" sz="1200" dirty="0"/>
              <a:t>만 명이 넘은 것을 보면</a:t>
            </a:r>
            <a:r>
              <a:rPr lang="en-US" altLang="ko-KR" sz="1200" dirty="0"/>
              <a:t>, </a:t>
            </a:r>
            <a:r>
              <a:rPr lang="ko-KR" altLang="ko-KR" sz="1200" dirty="0"/>
              <a:t>간편한 여행에 대한 니즈는 충분히 큰 것으로 보인다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3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 err="1"/>
              <a:t>차별점</a:t>
            </a:r>
            <a:r>
              <a:rPr lang="ko-KR" altLang="en-US" sz="1050" dirty="0"/>
              <a:t> </a:t>
            </a:r>
            <a:r>
              <a:rPr lang="en-US" altLang="ko-KR" sz="1050" dirty="0"/>
              <a:t>----</a:t>
            </a:r>
            <a:r>
              <a:rPr lang="ko-KR" altLang="en-US" sz="1050" dirty="0"/>
              <a:t>어차피 다 같기에</a:t>
            </a:r>
            <a:r>
              <a:rPr lang="en-US" altLang="ko-KR" sz="1050" dirty="0"/>
              <a:t>, </a:t>
            </a:r>
            <a:r>
              <a:rPr lang="ko-KR" altLang="en-US" sz="1050" dirty="0"/>
              <a:t>마지막에 모두 묶어서 한번에 말하자</a:t>
            </a:r>
            <a:r>
              <a:rPr lang="ko-KR" altLang="ko-KR" sz="1050" dirty="0"/>
              <a:t> </a:t>
            </a:r>
            <a:endParaRPr lang="en-US" altLang="ko-KR" sz="1050" dirty="0"/>
          </a:p>
          <a:p>
            <a:r>
              <a:rPr lang="en-US" altLang="ko-KR" dirty="0"/>
              <a:t>1) </a:t>
            </a:r>
            <a:r>
              <a:rPr lang="ko-KR" altLang="ko-KR" u="sng" dirty="0" err="1"/>
              <a:t>트리플</a:t>
            </a:r>
            <a:r>
              <a:rPr lang="ko-KR" altLang="ko-KR" dirty="0"/>
              <a:t> </a:t>
            </a:r>
            <a:r>
              <a:rPr lang="en-US" altLang="ko-KR" dirty="0"/>
              <a:t>– </a:t>
            </a:r>
            <a:r>
              <a:rPr lang="ko-KR" altLang="ko-KR" dirty="0"/>
              <a:t>국내에서 가장 유명한 여행 관련 애플리케이션 서비스</a:t>
            </a:r>
            <a:r>
              <a:rPr lang="en-US" altLang="ko-KR" dirty="0"/>
              <a:t>. </a:t>
            </a:r>
            <a:r>
              <a:rPr lang="ko-KR" altLang="ko-KR" dirty="0"/>
              <a:t>해외여행지를 기반으로 시작한 서비스이기에 한국에 맞게 최적화가 덜 되어 있는 느낌</a:t>
            </a:r>
            <a:r>
              <a:rPr lang="en-US" altLang="ko-KR" dirty="0"/>
              <a:t>. </a:t>
            </a:r>
            <a:r>
              <a:rPr lang="ko-KR" altLang="ko-KR" dirty="0"/>
              <a:t>이와 같은 여러 이유들로 인해</a:t>
            </a:r>
            <a:r>
              <a:rPr lang="en-US" altLang="ko-KR" dirty="0"/>
              <a:t>, </a:t>
            </a:r>
            <a:r>
              <a:rPr lang="ko-KR" altLang="ko-KR" dirty="0"/>
              <a:t>가입자들의 </a:t>
            </a:r>
            <a:r>
              <a:rPr lang="ko-KR" altLang="ko-KR" dirty="0" err="1"/>
              <a:t>재사용률이</a:t>
            </a:r>
            <a:r>
              <a:rPr lang="ko-KR" altLang="ko-KR" dirty="0"/>
              <a:t> 현저히 떨어지는 현상이 발생하였음</a:t>
            </a:r>
            <a:r>
              <a:rPr lang="en-US" altLang="ko-KR" dirty="0"/>
              <a:t>.</a:t>
            </a:r>
          </a:p>
          <a:p>
            <a:pPr marL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2019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년 기준 누적 가입자 수는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500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 명이나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2021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년 기준 사용자 수는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38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 명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여행자 수 통계는 크게 줄어들지 않음에도 불구하고 사용자는 매우 적음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66675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인터뷰 결과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트리플을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이용해본 사람이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 있었으나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다양한 이유들로 인하여 재사용을 하지 않았고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현재까지도 사용하고 있는 사람은 단 한 명도 없었다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457200" indent="66675" algn="just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  <a:p>
            <a:r>
              <a:rPr lang="en-US" altLang="ko-KR" dirty="0"/>
              <a:t>2) </a:t>
            </a:r>
            <a:r>
              <a:rPr lang="ko-KR" altLang="ko-KR" u="sng" dirty="0" err="1"/>
              <a:t>위시빈</a:t>
            </a:r>
            <a:r>
              <a:rPr lang="ko-KR" altLang="ko-KR" dirty="0"/>
              <a:t> </a:t>
            </a:r>
            <a:r>
              <a:rPr lang="en-US" altLang="ko-KR" dirty="0"/>
              <a:t>– </a:t>
            </a:r>
            <a:r>
              <a:rPr lang="ko-KR" altLang="ko-KR" dirty="0"/>
              <a:t>관광코스 공유 커뮤니티 서비스</a:t>
            </a:r>
            <a:r>
              <a:rPr lang="en-US" altLang="ko-KR" dirty="0"/>
              <a:t>. </a:t>
            </a:r>
            <a:r>
              <a:rPr lang="ko-KR" altLang="ko-KR" dirty="0"/>
              <a:t>사용자 기반으로 사용자들이 직접 만든 코스를 공유하는 수동적인 커뮤니티 형식의 서비스이기에</a:t>
            </a:r>
            <a:r>
              <a:rPr lang="en-US" altLang="ko-KR" dirty="0"/>
              <a:t>, </a:t>
            </a:r>
            <a:r>
              <a:rPr lang="ko-KR" altLang="ko-KR" dirty="0"/>
              <a:t>코스를 작성한 사람이 본인과 여행 스타일이 다를 수도 있다는 점을 고려해야 함</a:t>
            </a:r>
            <a:r>
              <a:rPr lang="en-US" altLang="ko-KR" dirty="0"/>
              <a:t>. </a:t>
            </a:r>
            <a:r>
              <a:rPr lang="ko-KR" altLang="ko-KR" dirty="0"/>
              <a:t>여러 이유들로 인해 대중화에 실패함</a:t>
            </a:r>
            <a:r>
              <a:rPr lang="en-US" altLang="ko-KR" dirty="0"/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u="sng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트립어드바이저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세계에서 제일 큰 여행지 리뷰 사이트이지만 주 언어가 영어라 영어권이 아닌 도시의 정보는 매우 적음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또한 관광지보다는 음식점이나 숙박업소에 초점이 맞춰줘 있는 느낌이 있음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u="sng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각종 지도 앱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인터뷰 내용에 따르면 지도는 결국 지도일 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각각의 관광지의 정보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위치만을 확인하는 용도라고 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900" dirty="0"/>
          </a:p>
          <a:p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2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관광코스 공유 </a:t>
            </a:r>
            <a:r>
              <a:rPr lang="en-US" altLang="ko-KR" dirty="0"/>
              <a:t>– </a:t>
            </a:r>
            <a:r>
              <a:rPr lang="ko-KR" altLang="en-US" dirty="0"/>
              <a:t>코스 코드 부분은 차후에 다시 </a:t>
            </a:r>
            <a:r>
              <a:rPr lang="ko-KR" altLang="en-US" dirty="0" err="1"/>
              <a:t>설명드리겠지만</a:t>
            </a:r>
            <a:r>
              <a:rPr lang="en-US" altLang="ko-KR" dirty="0"/>
              <a:t>, </a:t>
            </a:r>
            <a:r>
              <a:rPr lang="ko-KR" altLang="en-US" dirty="0"/>
              <a:t>이라고 하며 넘겨라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87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49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고객 대면 인터뷰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아이디어 회의</a:t>
            </a:r>
            <a:r>
              <a:rPr lang="en-US" altLang="ko-KR" dirty="0"/>
              <a:t>, -&gt; </a:t>
            </a:r>
            <a:r>
              <a:rPr lang="ko-KR" altLang="en-US" dirty="0"/>
              <a:t>제안서 작성</a:t>
            </a:r>
            <a:endParaRPr lang="en-US" altLang="ko-KR" dirty="0"/>
          </a:p>
          <a:p>
            <a:r>
              <a:rPr lang="ko-KR" altLang="en-US" dirty="0"/>
              <a:t>실습</a:t>
            </a:r>
            <a:r>
              <a:rPr lang="en-US" altLang="ko-KR" dirty="0"/>
              <a:t>(Flutter, </a:t>
            </a:r>
            <a:r>
              <a:rPr lang="en-US" altLang="ko-KR" dirty="0" err="1"/>
              <a:t>FireBase</a:t>
            </a:r>
            <a:r>
              <a:rPr lang="en-US" altLang="ko-KR" dirty="0"/>
              <a:t>, </a:t>
            </a:r>
            <a:r>
              <a:rPr lang="ko-KR" altLang="en-US" dirty="0"/>
              <a:t>지도 </a:t>
            </a:r>
            <a:r>
              <a:rPr lang="en-US" altLang="ko-KR" dirty="0"/>
              <a:t>API, AI)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4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69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Firebase </a:t>
            </a:r>
            <a:r>
              <a:rPr lang="ko-KR" altLang="en-US" dirty="0"/>
              <a:t>연동 및 데이터 입출력</a:t>
            </a:r>
            <a:endParaRPr lang="en-US" altLang="ko-KR" dirty="0"/>
          </a:p>
          <a:p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/>
              <a:t>달력</a:t>
            </a:r>
            <a:r>
              <a:rPr lang="en-US" altLang="ko-KR" dirty="0"/>
              <a:t>, </a:t>
            </a:r>
            <a:r>
              <a:rPr lang="ko-KR" altLang="en-US" dirty="0"/>
              <a:t>성향선택 </a:t>
            </a:r>
            <a:r>
              <a:rPr lang="en-US" altLang="ko-KR" dirty="0"/>
              <a:t>UI</a:t>
            </a:r>
            <a:r>
              <a:rPr lang="ko-KR" altLang="en-US" dirty="0"/>
              <a:t> 제작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연동</a:t>
            </a:r>
            <a:r>
              <a:rPr lang="en-US" altLang="ko-KR" dirty="0"/>
              <a:t>(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이동경로 등</a:t>
            </a:r>
            <a:r>
              <a:rPr lang="en-US" altLang="ko-KR" dirty="0"/>
              <a:t>…)</a:t>
            </a:r>
          </a:p>
          <a:p>
            <a:r>
              <a:rPr lang="ko-KR" altLang="en-US" dirty="0"/>
              <a:t>관광코스 추천 </a:t>
            </a:r>
            <a:r>
              <a:rPr lang="en-US" altLang="ko-KR" dirty="0"/>
              <a:t>AI </a:t>
            </a:r>
            <a:r>
              <a:rPr lang="ko-KR" altLang="en-US" dirty="0"/>
              <a:t>개발 </a:t>
            </a:r>
            <a:r>
              <a:rPr lang="en-US" altLang="ko-KR" dirty="0"/>
              <a:t>– </a:t>
            </a:r>
            <a:r>
              <a:rPr lang="ko-KR" altLang="en-US" dirty="0"/>
              <a:t>사진을 보면 알 수 있듯이</a:t>
            </a:r>
            <a:r>
              <a:rPr lang="en-US" altLang="ko-KR" dirty="0"/>
              <a:t>, </a:t>
            </a:r>
            <a:r>
              <a:rPr lang="ko-KR" altLang="en-US" dirty="0"/>
              <a:t>처음엔 디자인도 처참하고</a:t>
            </a:r>
            <a:r>
              <a:rPr lang="en-US" altLang="ko-KR" dirty="0"/>
              <a:t>, </a:t>
            </a:r>
            <a:r>
              <a:rPr lang="ko-KR" altLang="en-US" dirty="0"/>
              <a:t>관광코스 경로도 처참했습니다</a:t>
            </a:r>
            <a:r>
              <a:rPr lang="en-US" altLang="ko-KR" dirty="0"/>
              <a:t>…</a:t>
            </a:r>
            <a:r>
              <a:rPr lang="ko-KR" altLang="en-US" dirty="0"/>
              <a:t>아무도 저렇게는 </a:t>
            </a:r>
            <a:r>
              <a:rPr lang="ko-KR" altLang="en-US" dirty="0" err="1"/>
              <a:t>여행다니지</a:t>
            </a:r>
            <a:r>
              <a:rPr lang="ko-KR" altLang="en-US" dirty="0"/>
              <a:t> 않겠죠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34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관광코스 추천 </a:t>
            </a:r>
            <a:r>
              <a:rPr lang="en-US" altLang="ko-KR" dirty="0"/>
              <a:t>AI </a:t>
            </a:r>
            <a:r>
              <a:rPr lang="ko-KR" altLang="en-US" dirty="0"/>
              <a:t>보완 및 개선</a:t>
            </a:r>
            <a:r>
              <a:rPr lang="en-US" altLang="ko-KR" dirty="0"/>
              <a:t>, </a:t>
            </a:r>
            <a:r>
              <a:rPr lang="ko-KR" altLang="en-US" dirty="0"/>
              <a:t>기능 추가 </a:t>
            </a:r>
            <a:r>
              <a:rPr lang="en-US" altLang="ko-KR" dirty="0"/>
              <a:t>– </a:t>
            </a:r>
            <a:r>
              <a:rPr lang="ko-KR" altLang="en-US" dirty="0"/>
              <a:t>보시면 방금 전 그림보단 훨씬 나아졌죠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타임 테이블 등 </a:t>
            </a:r>
            <a:r>
              <a:rPr lang="en-US" altLang="ko-KR" dirty="0"/>
              <a:t>UI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en-US" altLang="ko-KR" dirty="0"/>
              <a:t>API</a:t>
            </a:r>
            <a:r>
              <a:rPr lang="ko-KR" altLang="en-US" dirty="0"/>
              <a:t> 보완 및 개선</a:t>
            </a:r>
            <a:r>
              <a:rPr lang="en-US" altLang="ko-KR" dirty="0"/>
              <a:t>(</a:t>
            </a:r>
            <a:r>
              <a:rPr lang="ko-KR" altLang="en-US" dirty="0"/>
              <a:t>로그인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관광지 데이터셋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68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고객 대면 인터뷰</a:t>
            </a:r>
            <a:r>
              <a:rPr lang="en-US" altLang="ko-KR" dirty="0"/>
              <a:t>(</a:t>
            </a:r>
            <a:r>
              <a:rPr lang="ko-KR" altLang="en-US" dirty="0"/>
              <a:t>디버깅테스트 및 오류 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프로젝트 보완 </a:t>
            </a:r>
            <a:r>
              <a:rPr lang="en-US" altLang="ko-KR" dirty="0"/>
              <a:t>- </a:t>
            </a:r>
            <a:r>
              <a:rPr lang="ko-KR" altLang="en-US" dirty="0"/>
              <a:t>디버깅 에러 및 보완사항 적용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  <a:endParaRPr lang="en-US" altLang="ko-KR" dirty="0"/>
          </a:p>
          <a:p>
            <a:r>
              <a:rPr lang="ko-KR" altLang="en-US" dirty="0"/>
              <a:t>데모 준비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86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98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4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3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64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indent="254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기능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그를 활용한 계획수립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자신이 여행할 장소와 일정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자신의 여행 성향을 선택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인공지능을 통해 맞춤 추천 관광코스 몇 가지를 제시한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그 중 하나를 선택한다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추가적으로 변경하고 싶은 부분들을 변경하여 계획을 완성한다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이게 </a:t>
            </a:r>
            <a:r>
              <a:rPr lang="ko-KR" altLang="en-US" dirty="0" err="1"/>
              <a:t>뭔지</a:t>
            </a:r>
            <a:r>
              <a:rPr lang="ko-KR" altLang="en-US" dirty="0"/>
              <a:t> 질문하기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 사진은 구글이 개발한 바둑 </a:t>
            </a:r>
            <a:r>
              <a:rPr lang="en-US" altLang="ko-KR" dirty="0"/>
              <a:t>AI </a:t>
            </a:r>
            <a:r>
              <a:rPr lang="ko-KR" altLang="en-US" dirty="0"/>
              <a:t>알파고의 경우의 수 탐색을 시각화한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그림을 자세히 보시면</a:t>
            </a:r>
            <a:r>
              <a:rPr lang="en-US" altLang="ko-KR" dirty="0"/>
              <a:t>, </a:t>
            </a:r>
            <a:r>
              <a:rPr lang="ko-KR" altLang="en-US" dirty="0"/>
              <a:t>알파고가</a:t>
            </a:r>
            <a:r>
              <a:rPr lang="en-US" altLang="ko-KR" dirty="0"/>
              <a:t>, </a:t>
            </a:r>
            <a:r>
              <a:rPr lang="ko-KR" altLang="en-US" dirty="0"/>
              <a:t>바둑을 특정 경우의 수 위주로 탐색하고 있는 것을 보실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부분적으로 탐색을 하고 있다는 것인데요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/>
              <a:t>AI </a:t>
            </a:r>
            <a:r>
              <a:rPr lang="ko-KR" altLang="en-US" dirty="0"/>
              <a:t>모듈을</a:t>
            </a:r>
            <a:r>
              <a:rPr lang="en-US" altLang="ko-KR" dirty="0"/>
              <a:t>, (</a:t>
            </a:r>
            <a:r>
              <a:rPr lang="ko-KR" altLang="en-US" dirty="0"/>
              <a:t>이러한 그 후에 다음 </a:t>
            </a:r>
            <a:r>
              <a:rPr lang="en-US" altLang="ko-KR" dirty="0"/>
              <a:t>ppt) </a:t>
            </a:r>
            <a:r>
              <a:rPr lang="ko-KR" altLang="en-US" dirty="0"/>
              <a:t>로컬 </a:t>
            </a:r>
            <a:r>
              <a:rPr lang="ko-KR" altLang="en-US" dirty="0" err="1"/>
              <a:t>서치</a:t>
            </a:r>
            <a:r>
              <a:rPr lang="en-US" altLang="ko-KR" dirty="0"/>
              <a:t>, </a:t>
            </a:r>
            <a:r>
              <a:rPr lang="ko-KR" altLang="en-US" dirty="0"/>
              <a:t>부분 탐색이라고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56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문장 </a:t>
            </a:r>
            <a:r>
              <a:rPr lang="en-US" altLang="ko-KR" dirty="0"/>
              <a:t>– </a:t>
            </a:r>
            <a:r>
              <a:rPr lang="ko-KR" altLang="en-US" dirty="0"/>
              <a:t>온라인 </a:t>
            </a:r>
            <a:r>
              <a:rPr lang="ko-KR" altLang="en-US" dirty="0" err="1"/>
              <a:t>건색</a:t>
            </a:r>
            <a:r>
              <a:rPr lang="ko-KR" altLang="en-US" dirty="0"/>
              <a:t> 등을 통해</a:t>
            </a:r>
            <a:r>
              <a:rPr lang="en-US" altLang="ko-KR" dirty="0"/>
              <a:t>~ </a:t>
            </a:r>
            <a:r>
              <a:rPr lang="ko-KR" altLang="en-US" dirty="0" err="1"/>
              <a:t>이부분</a:t>
            </a:r>
            <a:r>
              <a:rPr lang="ko-KR" altLang="en-US" dirty="0"/>
              <a:t> 강조해서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99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유효성 검증 </a:t>
            </a:r>
            <a:r>
              <a:rPr lang="en-US" altLang="ko-KR" dirty="0"/>
              <a:t>– </a:t>
            </a:r>
            <a:r>
              <a:rPr lang="ko-KR" altLang="en-US" dirty="0" err="1"/>
              <a:t>로컬서치에</a:t>
            </a:r>
            <a:r>
              <a:rPr lang="ko-KR" altLang="en-US" dirty="0"/>
              <a:t> 대해 설명할 때</a:t>
            </a:r>
            <a:r>
              <a:rPr lang="en-US" altLang="ko-KR" dirty="0"/>
              <a:t>, </a:t>
            </a:r>
            <a:r>
              <a:rPr lang="ko-KR" altLang="en-US" dirty="0"/>
              <a:t>알파고의 </a:t>
            </a:r>
            <a:r>
              <a:rPr lang="ko-KR" altLang="en-US" dirty="0" err="1"/>
              <a:t>로컬서치</a:t>
            </a:r>
            <a:r>
              <a:rPr lang="ko-KR" altLang="en-US" dirty="0"/>
              <a:t> 그림 가져오자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20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재귀함수 </a:t>
            </a:r>
            <a:r>
              <a:rPr lang="en-US" altLang="ko-KR" dirty="0"/>
              <a:t>-&gt; Time</a:t>
            </a:r>
            <a:r>
              <a:rPr lang="ko-KR" altLang="en-US" dirty="0"/>
              <a:t> </a:t>
            </a:r>
            <a:r>
              <a:rPr lang="en-US" altLang="ko-KR" dirty="0"/>
              <a:t>Complexity,</a:t>
            </a:r>
            <a:r>
              <a:rPr lang="ko-KR" altLang="en-US" dirty="0"/>
              <a:t> 시간 복잡도가 </a:t>
            </a:r>
            <a:r>
              <a:rPr lang="en-US" altLang="ko-KR" dirty="0"/>
              <a:t>n!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80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개의 성향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9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별점</a:t>
            </a:r>
            <a:r>
              <a:rPr lang="en-US" altLang="ko-KR" dirty="0"/>
              <a:t>&amp;</a:t>
            </a:r>
            <a:r>
              <a:rPr lang="ko-KR" altLang="en-US" dirty="0"/>
              <a:t>리뷰 </a:t>
            </a:r>
            <a:r>
              <a:rPr lang="en-US" altLang="ko-KR" dirty="0"/>
              <a:t>– </a:t>
            </a:r>
            <a:r>
              <a:rPr lang="ko-KR" altLang="en-US" dirty="0"/>
              <a:t>사용자의 피드백이 </a:t>
            </a:r>
            <a:r>
              <a:rPr lang="en-US" altLang="ko-KR" dirty="0"/>
              <a:t>AI </a:t>
            </a:r>
            <a:r>
              <a:rPr lang="ko-KR" altLang="en-US" dirty="0"/>
              <a:t>학습에 반영</a:t>
            </a:r>
            <a:endParaRPr lang="en-US" altLang="ko-KR" dirty="0"/>
          </a:p>
          <a:p>
            <a:r>
              <a:rPr lang="ko-KR" altLang="en-US" dirty="0"/>
              <a:t>임의로 만든 데이터셋을 개선해야하기 때문에 필요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53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 </a:t>
            </a:r>
            <a:r>
              <a:rPr lang="en-US" altLang="ko-KR" dirty="0"/>
              <a:t>– </a:t>
            </a:r>
            <a:r>
              <a:rPr lang="ko-KR" altLang="en-US" dirty="0"/>
              <a:t>관광지 자동 추가</a:t>
            </a:r>
            <a:endParaRPr lang="en-US" altLang="ko-KR" dirty="0"/>
          </a:p>
          <a:p>
            <a:r>
              <a:rPr lang="ko-KR" altLang="en-US" dirty="0"/>
              <a:t>교수님 </a:t>
            </a:r>
            <a:r>
              <a:rPr lang="ko-KR" altLang="en-US" dirty="0" err="1"/>
              <a:t>멘토링왈</a:t>
            </a:r>
            <a:r>
              <a:rPr lang="ko-KR" altLang="en-US" dirty="0"/>
              <a:t> 어차피 피드백을 통해서 점수를 조정하는데</a:t>
            </a:r>
            <a:r>
              <a:rPr lang="en-US" altLang="ko-KR" dirty="0"/>
              <a:t>,</a:t>
            </a:r>
            <a:r>
              <a:rPr lang="ko-KR" altLang="en-US" dirty="0"/>
              <a:t> 초기값은 중요치 않음 </a:t>
            </a:r>
            <a:r>
              <a:rPr lang="en-US" altLang="ko-KR" dirty="0"/>
              <a:t>– </a:t>
            </a:r>
            <a:r>
              <a:rPr lang="ko-KR" altLang="en-US" dirty="0" err="1"/>
              <a:t>짜피</a:t>
            </a:r>
            <a:r>
              <a:rPr lang="ko-KR" altLang="en-US" dirty="0"/>
              <a:t> 피드백으로 점수 변동 있다면</a:t>
            </a:r>
            <a:r>
              <a:rPr lang="en-US" altLang="ko-KR" dirty="0"/>
              <a:t>, </a:t>
            </a:r>
            <a:r>
              <a:rPr lang="ko-KR" altLang="en-US" dirty="0"/>
              <a:t>초기값 전부 </a:t>
            </a:r>
            <a:r>
              <a:rPr lang="en-US" altLang="ko-KR" dirty="0"/>
              <a:t>60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웹페이지 화면 추가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파일로 </a:t>
            </a:r>
            <a:r>
              <a:rPr lang="ko-KR" altLang="en-US" dirty="0" err="1"/>
              <a:t>추출해둬서</a:t>
            </a:r>
            <a:r>
              <a:rPr lang="ko-KR" altLang="en-US" dirty="0"/>
              <a:t> 시연까지</a:t>
            </a:r>
            <a:r>
              <a:rPr lang="en-US" altLang="ko-KR" dirty="0"/>
              <a:t>??? – </a:t>
            </a:r>
            <a:r>
              <a:rPr lang="ko-KR" altLang="en-US" dirty="0"/>
              <a:t>아마 </a:t>
            </a:r>
            <a:r>
              <a:rPr lang="ko-KR" altLang="en-US" dirty="0" err="1"/>
              <a:t>해야할듯</a:t>
            </a:r>
            <a:r>
              <a:rPr lang="en-US" altLang="ko-KR" dirty="0"/>
              <a:t>…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49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지도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네이버지도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-&gt;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구글지도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카카오지도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네이버지도 셋을 비교해봤을 때 구글지도는 예전 버전의 지도이고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네이버지도가 카카오지도보다 색감이 마음에 들어서 선택함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숙소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관광지 검색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places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api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-&gt;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다른데에는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없는 자동완성 기능이 있어서 사용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이동시간 계산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자차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–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네이버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directions5,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대중교통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–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directions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api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-&gt;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네이버랑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구글이 무료 호출 회수가 많은데 구글보다 정확해서 네이버 사용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대중교통은 구글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directions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만 가능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관광지 정보 검색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places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api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-&gt;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한국 관광공사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api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사용하려 했으나 기능이 별로 없고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구글에는 설명 및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별점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리뷰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이용시간 등등이 있어서 사용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맛집 추천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카카오 주변검색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-&gt;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반경 수 키로 내 장소의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별점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카테고리를 얻어올 수 있어서 사용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구글은 최신화가 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안되어있음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3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416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사진으로 꽉 채우기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공감을 위해 설문조사가 아닌 직접 대면인터뷰</a:t>
            </a:r>
          </a:p>
          <a:p>
            <a:r>
              <a:rPr lang="ko-KR" altLang="en-US" dirty="0"/>
              <a:t>개선과 인터뷰를 병행하여</a:t>
            </a:r>
            <a:r>
              <a:rPr lang="en-US" altLang="ko-KR" dirty="0"/>
              <a:t>, </a:t>
            </a:r>
            <a:r>
              <a:rPr lang="ko-KR" altLang="en-US" dirty="0"/>
              <a:t>초반에는 </a:t>
            </a:r>
            <a:r>
              <a:rPr lang="ko-KR" altLang="en-US" dirty="0" err="1"/>
              <a:t>고칠점이</a:t>
            </a:r>
            <a:r>
              <a:rPr lang="ko-KR" altLang="en-US" dirty="0"/>
              <a:t> 많았지만</a:t>
            </a:r>
            <a:r>
              <a:rPr lang="en-US" altLang="ko-KR" dirty="0"/>
              <a:t>,</a:t>
            </a:r>
            <a:r>
              <a:rPr lang="ko-KR" altLang="en-US" dirty="0"/>
              <a:t> 후반으로 갈 수록 칭찬을 많이 듣게 되었다</a:t>
            </a:r>
            <a:endParaRPr lang="en-US" altLang="ko-KR" dirty="0"/>
          </a:p>
          <a:p>
            <a:r>
              <a:rPr lang="ko-KR" altLang="en-US" dirty="0"/>
              <a:t>그래서 이렇게 좋은 반응을 보여준 사람들도 많이 있었다</a:t>
            </a:r>
            <a:r>
              <a:rPr lang="en-US" altLang="ko-KR" dirty="0"/>
              <a:t>. –</a:t>
            </a:r>
            <a:r>
              <a:rPr lang="ko-KR" altLang="en-US" dirty="0"/>
              <a:t>위 사진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28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029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7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사용자들 개개인의 여행 성향 키워드에 맞도록 관광코스를 추천해주고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추천받은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코스를 그대로 사용하거나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약간 수정하기만 하면 여행 계획을 세우는 과정이 끝난다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사용자들은 이 서비스를 통해 시간과 에너지를 아낄 수 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여행객들은 여행을 다닐 때 이 앱 하나만으로 원만한 여행을 할 수 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서비스는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트리플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”, “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위시빈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등의 타 경쟁사들과는 다르게 사용자별 맞춤 관광코스를 추천해주는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시장에는 없던 서비스를 필두로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19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인한 거리두기가 많이 완화되어 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여행이 활발해지는 지금의 여행 시장에서 충분한 경쟁력을 갖추었다고 볼 수 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03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b="1" dirty="0"/>
              <a:t>기대효과 </a:t>
            </a:r>
            <a:endParaRPr lang="ko-KR" altLang="ko-KR" dirty="0"/>
          </a:p>
          <a:p>
            <a:r>
              <a:rPr lang="en-US" altLang="ko-KR" dirty="0"/>
              <a:t>- </a:t>
            </a:r>
            <a:r>
              <a:rPr lang="ko-KR" altLang="ko-KR" dirty="0"/>
              <a:t>관광코스를 짜는데 참고하기 좋은 편리한 여행 앱</a:t>
            </a:r>
            <a:r>
              <a:rPr lang="en-US" altLang="ko-KR" dirty="0"/>
              <a:t> -&gt; </a:t>
            </a:r>
            <a:r>
              <a:rPr lang="ko-KR" altLang="ko-KR" dirty="0"/>
              <a:t>누구나 쉽고 빠르게 관광코스를 짤 수 있음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여행 계획을 세울 때 들어가는 시간과 에너지 절약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코로나로 인하여 주춤했던 여행 산업이 부활하는데 가속을 더해 줌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관광 독려 및 관광지 홍보 가능</a:t>
            </a:r>
            <a:r>
              <a:rPr lang="en-US" altLang="ko-KR" dirty="0"/>
              <a:t>, </a:t>
            </a:r>
            <a:r>
              <a:rPr lang="ko-KR" altLang="ko-KR" dirty="0"/>
              <a:t>관광 활성화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기존에는 생각치 못했던 다양한 관광지 체험 가능</a:t>
            </a:r>
          </a:p>
          <a:p>
            <a:r>
              <a:rPr lang="en-US" altLang="ko-KR" dirty="0"/>
              <a:t> </a:t>
            </a:r>
            <a:r>
              <a:rPr lang="ko-KR" altLang="ko-KR" dirty="0"/>
              <a:t>가장 기대할 수 있는 효과는 역시 여행자들의 시간과 에너지를 아낄 수 있다는 점이다</a:t>
            </a:r>
            <a:r>
              <a:rPr lang="en-US" altLang="ko-KR" dirty="0"/>
              <a:t>. </a:t>
            </a:r>
            <a:r>
              <a:rPr lang="ko-KR" altLang="ko-KR" dirty="0"/>
              <a:t>기존에는 인터넷이나 지도 등의 애플리케이션을 찾아보면서 직접 관광코스를 짜고 교통편을 알아봐야 했던 불편함을</a:t>
            </a:r>
            <a:r>
              <a:rPr lang="en-US" altLang="ko-KR" dirty="0"/>
              <a:t>, </a:t>
            </a:r>
            <a:r>
              <a:rPr lang="ko-KR" altLang="ko-KR" dirty="0"/>
              <a:t>맞춤 관광코스 제공 기능을 통해 해소할 수 있다</a:t>
            </a:r>
            <a:r>
              <a:rPr lang="en-US" altLang="ko-KR" dirty="0"/>
              <a:t>. </a:t>
            </a:r>
            <a:r>
              <a:rPr lang="ko-KR" altLang="ko-KR" dirty="0"/>
              <a:t>이러한 불편함을 해소한다면</a:t>
            </a:r>
            <a:r>
              <a:rPr lang="en-US" altLang="ko-KR" dirty="0"/>
              <a:t>, </a:t>
            </a:r>
            <a:r>
              <a:rPr lang="ko-KR" altLang="ko-KR" dirty="0"/>
              <a:t>사람들이 관광을 통한 긍정적인 경험을 더 많이 하게 되고</a:t>
            </a:r>
            <a:r>
              <a:rPr lang="en-US" altLang="ko-KR" dirty="0"/>
              <a:t>, </a:t>
            </a:r>
            <a:r>
              <a:rPr lang="ko-KR" altLang="ko-KR" dirty="0"/>
              <a:t>관광하는 빈도가 늘어 관광사업이 더욱더 활성화가 되며</a:t>
            </a:r>
            <a:r>
              <a:rPr lang="en-US" altLang="ko-KR" dirty="0"/>
              <a:t>, </a:t>
            </a:r>
            <a:r>
              <a:rPr lang="ko-KR" altLang="ko-KR" dirty="0"/>
              <a:t>그에 따라 관광 수입도 자연스럽게 늘어나는 효과가 있을 것으로 보인다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62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61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21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9. </a:t>
            </a:r>
            <a:r>
              <a:rPr lang="ko-KR" altLang="ko-KR" b="1" dirty="0"/>
              <a:t>성장 전략 </a:t>
            </a:r>
            <a:r>
              <a:rPr lang="en-US" altLang="ko-KR" b="1" dirty="0"/>
              <a:t>( Scale-up )</a:t>
            </a:r>
            <a:endParaRPr lang="ko-KR" altLang="ko-KR" dirty="0"/>
          </a:p>
          <a:p>
            <a:pPr lvl="0"/>
            <a:r>
              <a:rPr lang="ko-KR" altLang="ko-KR" u="sng" dirty="0"/>
              <a:t>시장 진입 및 성장 계획</a:t>
            </a:r>
            <a:endParaRPr lang="ko-KR" altLang="ko-KR" dirty="0"/>
          </a:p>
          <a:p>
            <a:r>
              <a:rPr lang="ko-KR" altLang="ko-KR" dirty="0"/>
              <a:t>겨울방학동안 더욱 다듬어서 </a:t>
            </a:r>
            <a:r>
              <a:rPr lang="en-US" altLang="ko-KR" dirty="0"/>
              <a:t>2023</a:t>
            </a:r>
            <a:r>
              <a:rPr lang="ko-KR" altLang="ko-KR" dirty="0"/>
              <a:t>년도 </a:t>
            </a:r>
            <a:r>
              <a:rPr lang="en-US" altLang="ko-KR" dirty="0"/>
              <a:t>3</a:t>
            </a:r>
            <a:r>
              <a:rPr lang="ko-KR" altLang="ko-KR" dirty="0"/>
              <a:t>월에 정부에서 지원하는 예비 창업 패키지에 신청할 예정이다</a:t>
            </a:r>
            <a:r>
              <a:rPr lang="en-US" altLang="ko-KR" dirty="0"/>
              <a:t>. </a:t>
            </a:r>
          </a:p>
          <a:p>
            <a:r>
              <a:rPr lang="ko-KR" altLang="ko-KR" dirty="0"/>
              <a:t>또한 그러한 과정 중</a:t>
            </a:r>
            <a:r>
              <a:rPr lang="en-US" altLang="ko-KR" dirty="0"/>
              <a:t>, SW</a:t>
            </a:r>
            <a:r>
              <a:rPr lang="ko-KR" altLang="ko-KR" dirty="0" err="1"/>
              <a:t>교육원등에서</a:t>
            </a:r>
            <a:r>
              <a:rPr lang="ko-KR" altLang="ko-KR" dirty="0"/>
              <a:t> 주최하는 지원 및 멘토링 프로그램에도 참여할 예정이며</a:t>
            </a:r>
            <a:r>
              <a:rPr lang="en-US" altLang="ko-KR" dirty="0"/>
              <a:t>, VC</a:t>
            </a:r>
            <a:r>
              <a:rPr lang="ko-KR" altLang="ko-KR" dirty="0"/>
              <a:t>들의 투자 또한 받을 수 있도록 노력할 것이다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 </a:t>
            </a:r>
            <a:r>
              <a:rPr lang="ko-KR" altLang="ko-KR" dirty="0"/>
              <a:t>여러 지원과 투자를 통해 창업에 성공한 후엔</a:t>
            </a:r>
            <a:r>
              <a:rPr lang="en-US" altLang="ko-KR" dirty="0"/>
              <a:t>, </a:t>
            </a:r>
            <a:r>
              <a:rPr lang="ko-KR" altLang="ko-KR" dirty="0"/>
              <a:t>마케팅에 집중할 예정이다</a:t>
            </a:r>
            <a:r>
              <a:rPr lang="en-US" altLang="ko-KR" dirty="0"/>
              <a:t>. BMC</a:t>
            </a:r>
            <a:r>
              <a:rPr lang="ko-KR" altLang="ko-KR" dirty="0"/>
              <a:t>에 기록했듯이</a:t>
            </a:r>
            <a:r>
              <a:rPr lang="en-US" altLang="ko-KR" dirty="0"/>
              <a:t>, </a:t>
            </a:r>
            <a:r>
              <a:rPr lang="ko-KR" altLang="ko-KR" dirty="0"/>
              <a:t>여행 커뮤니티나 항공</a:t>
            </a:r>
            <a:r>
              <a:rPr lang="en-US" altLang="ko-KR" dirty="0"/>
              <a:t>, </a:t>
            </a:r>
            <a:r>
              <a:rPr lang="ko-KR" altLang="ko-KR" dirty="0"/>
              <a:t>숙소 예약 사이트에 광고를 올려 이용자 풀을 확보하는 데에 힘을 쏟을 것이다</a:t>
            </a:r>
            <a:r>
              <a:rPr lang="en-US" altLang="ko-KR" dirty="0"/>
              <a:t>. </a:t>
            </a:r>
            <a:r>
              <a:rPr lang="ko-KR" altLang="ko-KR" dirty="0"/>
              <a:t>우리 서비스가 기존 시장에 존재하지 않던 서비스인만큼</a:t>
            </a:r>
            <a:r>
              <a:rPr lang="en-US" altLang="ko-KR" dirty="0"/>
              <a:t>, </a:t>
            </a:r>
            <a:r>
              <a:rPr lang="ko-KR" altLang="ko-KR" dirty="0"/>
              <a:t>경쟁사들에게 모방 당하여 이용자를 빼앗기지 않도록 주의하는 것이 무엇보다도 중요하다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 </a:t>
            </a:r>
            <a:r>
              <a:rPr lang="ko-KR" altLang="ko-KR" dirty="0"/>
              <a:t>개발과 관련된 부분으로는</a:t>
            </a:r>
            <a:r>
              <a:rPr lang="en-US" altLang="ko-KR" dirty="0"/>
              <a:t>, </a:t>
            </a:r>
            <a:r>
              <a:rPr lang="ko-KR" altLang="ko-KR" dirty="0"/>
              <a:t>사용자별 맞춤 관광코스를 추천하는 인공지능의 정확도를 높이</a:t>
            </a:r>
            <a:r>
              <a:rPr lang="ko-KR" altLang="en-US" dirty="0"/>
              <a:t>고</a:t>
            </a:r>
            <a:r>
              <a:rPr lang="en-US" altLang="ko-KR" dirty="0"/>
              <a:t>, </a:t>
            </a:r>
            <a:r>
              <a:rPr lang="ko-KR" altLang="en-US" dirty="0"/>
              <a:t>소요 시간을 더욱 더 줄이</a:t>
            </a:r>
            <a:r>
              <a:rPr lang="ko-KR" altLang="ko-KR" dirty="0"/>
              <a:t>는 데에 지속적으로 신경 쓸 예정이다</a:t>
            </a:r>
            <a:r>
              <a:rPr lang="en-US" altLang="ko-KR" dirty="0"/>
              <a:t>. </a:t>
            </a:r>
            <a:r>
              <a:rPr lang="ko-KR" altLang="ko-KR" dirty="0"/>
              <a:t>사용자가 귀찮아 하지 않을 범위의 정보를 요구하면서도</a:t>
            </a:r>
            <a:r>
              <a:rPr lang="en-US" altLang="ko-KR" dirty="0"/>
              <a:t>, </a:t>
            </a:r>
            <a:r>
              <a:rPr lang="ko-KR" altLang="ko-KR" dirty="0"/>
              <a:t>사용자의 마음에 드는 관광코스를 추천해주어야 하기 때문이다</a:t>
            </a:r>
            <a:r>
              <a:rPr lang="en-US" altLang="ko-KR" dirty="0"/>
              <a:t>.  </a:t>
            </a:r>
            <a:endParaRPr lang="ko-KR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20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9. </a:t>
            </a:r>
            <a:r>
              <a:rPr lang="ko-KR" altLang="ko-KR" b="1" dirty="0"/>
              <a:t>성장 전략 </a:t>
            </a:r>
            <a:r>
              <a:rPr lang="en-US" altLang="ko-KR" b="1" dirty="0"/>
              <a:t>( Scale-up )</a:t>
            </a:r>
            <a:r>
              <a:rPr lang="en-US" altLang="ko-KR" dirty="0"/>
              <a:t> </a:t>
            </a:r>
          </a:p>
          <a:p>
            <a:pPr lvl="0"/>
            <a:endParaRPr lang="ko-KR" altLang="ko-KR" dirty="0"/>
          </a:p>
          <a:p>
            <a:pPr lvl="0"/>
            <a:r>
              <a:rPr lang="ko-KR" altLang="ko-KR" u="sng" dirty="0"/>
              <a:t>기능 확장 계획 </a:t>
            </a:r>
            <a:endParaRPr lang="ko-KR" altLang="ko-KR" dirty="0"/>
          </a:p>
          <a:p>
            <a:r>
              <a:rPr lang="en-US" altLang="ko-KR" dirty="0"/>
              <a:t>– </a:t>
            </a:r>
            <a:r>
              <a:rPr lang="ko-KR" altLang="ko-KR" dirty="0"/>
              <a:t>혼잡도 분석 기능 </a:t>
            </a:r>
            <a:r>
              <a:rPr lang="en-US" altLang="ko-KR" dirty="0"/>
              <a:t>( </a:t>
            </a:r>
            <a:r>
              <a:rPr lang="ko-KR" altLang="ko-KR" dirty="0"/>
              <a:t>혼잡도 기반 관광 코스</a:t>
            </a:r>
            <a:r>
              <a:rPr lang="en-US" altLang="ko-KR" dirty="0"/>
              <a:t>, </a:t>
            </a:r>
            <a:r>
              <a:rPr lang="ko-KR" altLang="ko-KR" dirty="0"/>
              <a:t>주변 혹은 등록한 관광지 중 한산한 관광지 알림</a:t>
            </a:r>
            <a:r>
              <a:rPr lang="en-US" altLang="ko-KR" dirty="0"/>
              <a:t>, </a:t>
            </a:r>
            <a:r>
              <a:rPr lang="ko-KR" altLang="ko-KR" dirty="0"/>
              <a:t>시간대 별 한산한 곳 추천 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en-US" altLang="ko-KR" dirty="0"/>
              <a:t>- </a:t>
            </a:r>
            <a:r>
              <a:rPr lang="ko-KR" altLang="ko-KR" dirty="0"/>
              <a:t>날씨에 따른 관광 코스 </a:t>
            </a:r>
            <a:r>
              <a:rPr lang="en-US" altLang="ko-KR" dirty="0"/>
              <a:t>( </a:t>
            </a:r>
            <a:r>
              <a:rPr lang="ko-KR" altLang="ko-KR" dirty="0"/>
              <a:t>우천 시</a:t>
            </a:r>
            <a:r>
              <a:rPr lang="en-US" altLang="ko-KR" dirty="0"/>
              <a:t>, </a:t>
            </a:r>
            <a:r>
              <a:rPr lang="ko-KR" altLang="ko-KR" dirty="0"/>
              <a:t>실내관광지로 추천하는 등 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en-US" altLang="ko-KR" dirty="0"/>
              <a:t>- </a:t>
            </a:r>
            <a:r>
              <a:rPr lang="ko-KR" altLang="ko-KR" dirty="0"/>
              <a:t>숙소와 교통편 그리고 관광지 티켓 및 투어 예약 기능 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각 일정 별 예산 계획 기능</a:t>
            </a:r>
          </a:p>
          <a:p>
            <a:r>
              <a:rPr lang="en-US" altLang="ko-KR" dirty="0"/>
              <a:t>- </a:t>
            </a:r>
            <a:r>
              <a:rPr lang="ko-KR" altLang="ko-KR" dirty="0"/>
              <a:t>여행에 필요한 사소한 모든 것</a:t>
            </a:r>
          </a:p>
          <a:p>
            <a:r>
              <a:rPr lang="en-US" altLang="ko-KR" dirty="0"/>
              <a:t> </a:t>
            </a:r>
            <a:r>
              <a:rPr lang="ko-KR" altLang="ko-KR" dirty="0"/>
              <a:t>인터뷰를 기반으로</a:t>
            </a:r>
            <a:r>
              <a:rPr lang="en-US" altLang="ko-KR" dirty="0"/>
              <a:t>, </a:t>
            </a:r>
            <a:r>
              <a:rPr lang="ko-KR" altLang="ko-KR" dirty="0"/>
              <a:t>응답자가 원했던 기능들 중 나중에 추가할 만한 기능들이다</a:t>
            </a:r>
            <a:r>
              <a:rPr lang="en-US" altLang="ko-KR" dirty="0"/>
              <a:t>. </a:t>
            </a:r>
            <a:r>
              <a:rPr lang="ko-KR" altLang="ko-KR" dirty="0"/>
              <a:t>이는 추후 업데이트를 통해 차차 추가할 예정이다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</a:t>
            </a:r>
            <a:r>
              <a:rPr lang="ko-KR" altLang="ko-KR" dirty="0"/>
              <a:t> 사용자들이 니즈를 느끼는 여러가지 기능들을 점점 추가하여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앞서 기록한 우리 서비스의 목적처럼 이용자들이 여행을 다닐 때 이 앱 하나만으로 원만한 여행을 할 수 있게 도와줄 수 있게 만들 예정이다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3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71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7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초기 아이디어는 지금의 아이디어와는 약간 차이가 있었다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처음에 우리는 여행을 가서 관광지를 돌아다닐 때 쉽게 혼잡도를 알 수 있는 서비스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관광지의 혼잡도를 분석해 주고 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이를 고려하여 관광코스까지도 짜주는 애플리케이션 서비스가 있으면 좋을 것 같다고 생각했다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부가적인 기능으로 여러 가지 기준에 의한 관광코스 추천 기능을 기획했다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그리하여 초기 아이디어로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만들고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경험을 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다수 보유하고 있는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명을 대상으로 인터뷰를 진행하여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서비스의 시장성을 파악해 보았다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9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인터뷰 대상자들은 전반적으로 혼잡도 서비스를 좋아하기는 하나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그보다는 여러 가지 기준에 따라 관광코스를 만들어주는 관광코스 추천 서비스에 훨씬 더 큰 니즈를 가지고 있었다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그리하여 우리는 당초 부가적인 서비스로 계획했던 관광코스 서비스를 발전시켜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사용자별 맞춤 관광코스 추천 애플리케이션 서비스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제작하기로 결심하고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개발을 시작했다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/>
              <a:t>혼잡도 기능도 좋아했지만</a:t>
            </a:r>
            <a:r>
              <a:rPr lang="en-US" altLang="ko-KR" sz="2000" dirty="0"/>
              <a:t>, </a:t>
            </a:r>
            <a:r>
              <a:rPr lang="ko-KR" altLang="en-US" sz="2000" dirty="0"/>
              <a:t>더욱더 다양한 기준의 관광코스 추천 기능에 더 흥미를 보임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예를들면</a:t>
            </a:r>
            <a:r>
              <a:rPr lang="ko-KR" altLang="en-US" sz="2000" dirty="0"/>
              <a:t> 액티비티</a:t>
            </a:r>
            <a:r>
              <a:rPr lang="en-US" altLang="ko-KR" sz="2000" dirty="0"/>
              <a:t>, </a:t>
            </a:r>
            <a:r>
              <a:rPr lang="ko-KR" altLang="en-US" sz="2000" dirty="0"/>
              <a:t>힐링 </a:t>
            </a:r>
            <a:r>
              <a:rPr lang="ko-KR" altLang="en-US" sz="2000" dirty="0" err="1"/>
              <a:t>이런거</a:t>
            </a:r>
            <a:r>
              <a:rPr lang="ko-KR" altLang="en-US" sz="2000" dirty="0"/>
              <a:t> </a:t>
            </a:r>
            <a:r>
              <a:rPr lang="en-US" altLang="ko-KR" sz="2000" dirty="0"/>
              <a:t>, </a:t>
            </a:r>
            <a:r>
              <a:rPr lang="ko-KR" altLang="en-US" sz="2000" dirty="0"/>
              <a:t>그래서 거기에 집중하기로 했다</a:t>
            </a:r>
            <a:r>
              <a:rPr lang="en-US" altLang="ko-KR" sz="2000" dirty="0"/>
              <a:t>~</a:t>
            </a:r>
            <a:endParaRPr lang="ko-KR" altLang="en-US" sz="2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7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문제를 겪고 있는 대상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계획을 짜는 여행자들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문제 </a:t>
            </a:r>
            <a:r>
              <a:rPr lang="en-US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많은 여행자들이 여행 계획을 수립할 때에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대부분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지도 서비스만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위주로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이용하여 코스를 계획하며 동선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이동 시간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이동 거리 등의 정보를 얻고 최적의 코스를 선정하는 데에 많은 시간과 에너지를 할애하고 있음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문제</a:t>
            </a:r>
            <a:r>
              <a:rPr lang="en-US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 시 다양한 정보를 모두 취합해야만 최적의 계획을 짤 수 있는데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네이버 지도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카카오 맵 등 정보를 얻을 수 있는 플랫폼이 너무 다양하고 상이하여 많은 시간을 할애해야 함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지도 앱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리뷰 확인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평점 비교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운영 시간 확인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예약 등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인터뷰 결과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21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 중 단 한 명의 여행자도 여행 계획을 세워주는 서비스의 도움을 받지 않는다고 응답하였다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여행자들은 직접 계획을 세우거나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아예 계획을 안 세운다고 답변을 하였으며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이러한 서비스의 존재를 듣고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 중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16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명이 차후 이 서비스가 개발된다면 사용하겠다고 답변했다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여행 계획을 짠다고 답변한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14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 중 무려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명이나 긍정적인 답변을 받을 수 있었으며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이는 약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86%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수치이다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이를 통해 여행 계획을 짜는 대부분의 사람들이 사실은 알게 모르게 이러한 문제를 겪고 있었고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문제의 해결을 원하고 있다는 사실을 알 수 있었다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u="sng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원인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관광코스를 사용자별로 맞춰서 추천해주는 서비스가 없기 때문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!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 시장에는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정형적인 관광코스만을 안내하거나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직접 계획을 세워야 하거나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성향이 맞지 않는 다른 사람의 관광코스만을 참고하거나 하는 서비스밖에 존재하지 않는다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결국 이 사람들은 스스로 여러 군데에서 직접 정보를 찾아가며 관광코스를 짤 수밖에 없다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D5A0-B5BD-4DD6-A3B3-8DF8FAECE4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D60E8-75EF-32A3-B8F1-196941152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3EB53-E904-B1AD-2696-8919E9E9D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C2ED1-6141-97F2-2F37-C79AE0B1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88DFC-FFD8-3C1C-3898-0C2316C2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9B2A1-864D-1A0E-72EB-9B83ADE1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1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5CAA5-F63A-958C-A6CC-43020F26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DE0E8-A6B3-DC93-05F3-C957CA3C0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C7868-F181-3DA1-1EC1-5944880B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DC4AB-2C66-E1F9-2318-E21DEBC6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0C24-9CBD-84B7-75B8-EF58F3C7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1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EB79AA-C9D9-5488-F48D-BF38C15C5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EB453-5DD4-3386-4A9C-699FBEACE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898C1-944E-935F-551B-2B5ECFA8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70A95-227B-726E-5FC2-7EB9189A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BC668-E660-4958-2E9C-864E3519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4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0BCAE-2AAF-01BE-719F-115817F7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BF3D5-B116-22CE-94F7-2E3F3D42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BDECE-784E-50F9-8CC3-9206D114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3D3B8-8F22-836F-EBDC-ED3863D3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1E1B5-17ED-3A93-22C0-C7E20DCA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6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6B9C-804D-1924-8DBC-BF0D8D09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BD5DF7-A5BD-8887-4AA1-6077FE11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FA000-9E6A-7801-E8C1-4B575296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C941B-F5B9-4E02-255B-A97D9F1F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FAB1F-75F9-211D-FE66-5181CCAF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B5A1A-55ED-7C3E-1473-3D45E6A7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40C00-88D5-D706-DD51-4F732F292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031974-E7D2-3E98-25AF-CD0DB8E46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6215A2-4674-ABF4-1B91-785C19BF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70C24-F0CE-4C6F-8167-DEEFDB1A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6F0B4-DC2E-7731-2E7A-948D0885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C2D62-9AC6-2306-C0A1-F5077A05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F7F8A-0C42-C58C-D308-F31FDAE6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F14B0-6486-596A-EB19-901549B6A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72EB54-239C-79DA-0805-9335947FC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C163D9-1F20-7983-4106-37157C382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9428C-3429-3CA2-26AB-5CA66019C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9C6F35-3563-03DA-F5FF-0891DD1E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AEEA34-8FF9-EEF1-6D5C-767821EC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3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49211-04B8-CE51-1B17-0660F7A5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ADD12C-007F-EE06-56FB-F5EF1182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9174D7-382C-9C42-3967-7873428F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CC4A0A-C3E7-353B-48AD-FCDE9846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1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B07AC5-5EB6-FC4A-4091-F88827A8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DDCF25-C7E6-6250-EBB9-D6BC59E5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CBEA1-3F1B-BC39-1A5A-A88D3AF8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4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A6490-693A-144A-CFE8-49BEDD01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3BAC3-0BAC-CD40-8575-63CCC470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2EFF5-015D-9755-AD3E-1C3DA4F1B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CB654-36D4-2F8B-44EE-CD1C7B7D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971032-55F4-5F9E-083C-801E268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A404C-B47E-0DCD-ECC6-819D812A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1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6A38-14F3-293A-7BC6-4568EE6B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16DBE3-3187-6119-2B4C-D5521FDCA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DC1E16-84F3-B95D-E4EA-29AD318E4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9FEAD4-BE2E-DF18-5ED9-3CE0C560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1A071A-C7A2-DCFF-7A0C-D1DF5775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0EC79B-6B9A-786F-564F-1E4F3CFB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9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C3405-6D15-3548-24A1-AEE0B6E9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68241-3901-8511-C67B-F6E9F960C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A433-2252-0098-03A4-FA739F5A9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CA3E-573E-45E2-90C1-F93153CCF0D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CD41E-9AD3-3209-EF1A-0B7DF123F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1BD4B1-E774-D4F4-3A37-FCA3F643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DA0A2-78F6-49E6-8BEA-990FF30B1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9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34.jpeg"/><Relationship Id="rId4" Type="http://schemas.openxmlformats.org/officeDocument/2006/relationships/image" Target="../media/image6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eg"/><Relationship Id="rId18" Type="http://schemas.openxmlformats.org/officeDocument/2006/relationships/image" Target="../media/image85.jpeg"/><Relationship Id="rId26" Type="http://schemas.openxmlformats.org/officeDocument/2006/relationships/image" Target="../media/image93.jpeg"/><Relationship Id="rId3" Type="http://schemas.openxmlformats.org/officeDocument/2006/relationships/image" Target="../media/image71.jpeg"/><Relationship Id="rId21" Type="http://schemas.openxmlformats.org/officeDocument/2006/relationships/image" Target="../media/image88.jpeg"/><Relationship Id="rId7" Type="http://schemas.openxmlformats.org/officeDocument/2006/relationships/image" Target="../media/image74.jpeg"/><Relationship Id="rId12" Type="http://schemas.openxmlformats.org/officeDocument/2006/relationships/image" Target="../media/image79.jpeg"/><Relationship Id="rId17" Type="http://schemas.openxmlformats.org/officeDocument/2006/relationships/image" Target="../media/image84.jpeg"/><Relationship Id="rId25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3.jpeg"/><Relationship Id="rId20" Type="http://schemas.openxmlformats.org/officeDocument/2006/relationships/image" Target="../media/image87.jpeg"/><Relationship Id="rId29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24" Type="http://schemas.openxmlformats.org/officeDocument/2006/relationships/image" Target="../media/image91.jpeg"/><Relationship Id="rId32" Type="http://schemas.openxmlformats.org/officeDocument/2006/relationships/image" Target="../media/image99.jpeg"/><Relationship Id="rId5" Type="http://schemas.openxmlformats.org/officeDocument/2006/relationships/image" Target="../media/image72.jpeg"/><Relationship Id="rId15" Type="http://schemas.openxmlformats.org/officeDocument/2006/relationships/image" Target="../media/image82.jpeg"/><Relationship Id="rId23" Type="http://schemas.openxmlformats.org/officeDocument/2006/relationships/image" Target="../media/image90.jpeg"/><Relationship Id="rId28" Type="http://schemas.openxmlformats.org/officeDocument/2006/relationships/image" Target="../media/image95.jpeg"/><Relationship Id="rId10" Type="http://schemas.openxmlformats.org/officeDocument/2006/relationships/image" Target="../media/image77.jpeg"/><Relationship Id="rId19" Type="http://schemas.openxmlformats.org/officeDocument/2006/relationships/image" Target="../media/image86.jpeg"/><Relationship Id="rId31" Type="http://schemas.openxmlformats.org/officeDocument/2006/relationships/image" Target="../media/image98.jpeg"/><Relationship Id="rId4" Type="http://schemas.openxmlformats.org/officeDocument/2006/relationships/image" Target="../media/image6.png"/><Relationship Id="rId9" Type="http://schemas.openxmlformats.org/officeDocument/2006/relationships/image" Target="../media/image76.jpeg"/><Relationship Id="rId14" Type="http://schemas.openxmlformats.org/officeDocument/2006/relationships/image" Target="../media/image81.jpeg"/><Relationship Id="rId22" Type="http://schemas.openxmlformats.org/officeDocument/2006/relationships/image" Target="../media/image89.jpeg"/><Relationship Id="rId27" Type="http://schemas.openxmlformats.org/officeDocument/2006/relationships/image" Target="../media/image94.jpeg"/><Relationship Id="rId30" Type="http://schemas.openxmlformats.org/officeDocument/2006/relationships/image" Target="../media/image9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13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954BAD-1C81-1D93-E58E-B98A13A8C97A}"/>
              </a:ext>
            </a:extLst>
          </p:cNvPr>
          <p:cNvSpPr/>
          <p:nvPr/>
        </p:nvSpPr>
        <p:spPr>
          <a:xfrm>
            <a:off x="1" y="0"/>
            <a:ext cx="3320716" cy="6899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위쪽 모서리 50">
            <a:extLst>
              <a:ext uri="{FF2B5EF4-FFF2-40B4-BE49-F238E27FC236}">
                <a16:creationId xmlns:a16="http://schemas.microsoft.com/office/drawing/2014/main" id="{8EE004CC-6322-77A6-F78F-40A8BD0A8899}"/>
              </a:ext>
            </a:extLst>
          </p:cNvPr>
          <p:cNvSpPr/>
          <p:nvPr/>
        </p:nvSpPr>
        <p:spPr>
          <a:xfrm flipV="1">
            <a:off x="1896894" y="3422167"/>
            <a:ext cx="2850204" cy="2975947"/>
          </a:xfrm>
          <a:prstGeom prst="round2Same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FE9F2-A328-9110-95CB-BF2FAED5F868}"/>
              </a:ext>
            </a:extLst>
          </p:cNvPr>
          <p:cNvSpPr txBox="1"/>
          <p:nvPr/>
        </p:nvSpPr>
        <p:spPr>
          <a:xfrm>
            <a:off x="9228407" y="5603480"/>
            <a:ext cx="2568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Team 1 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이태운 최영찬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국연우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5E4E1-8A08-7DD4-AB31-D2CB83EBB275}"/>
              </a:ext>
            </a:extLst>
          </p:cNvPr>
          <p:cNvSpPr/>
          <p:nvPr/>
        </p:nvSpPr>
        <p:spPr>
          <a:xfrm>
            <a:off x="8018585" y="1375934"/>
            <a:ext cx="322969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여행 계획 수립을 </a:t>
            </a:r>
            <a:r>
              <a:rPr lang="ko-KR" altLang="en-US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위한</a:t>
            </a:r>
            <a:endParaRPr lang="en-US" altLang="ko-KR" sz="1600" b="1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91F913C-B278-A46F-5E5F-B7E3D51398AC}"/>
              </a:ext>
            </a:extLst>
          </p:cNvPr>
          <p:cNvSpPr/>
          <p:nvPr/>
        </p:nvSpPr>
        <p:spPr>
          <a:xfrm>
            <a:off x="1986817" y="627169"/>
            <a:ext cx="2685326" cy="5750234"/>
          </a:xfrm>
          <a:prstGeom prst="roundRect">
            <a:avLst>
              <a:gd name="adj" fmla="val 9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1E068F-B881-EC05-C578-6FB978FB06CA}"/>
              </a:ext>
            </a:extLst>
          </p:cNvPr>
          <p:cNvSpPr txBox="1"/>
          <p:nvPr/>
        </p:nvSpPr>
        <p:spPr>
          <a:xfrm>
            <a:off x="3121377" y="5326481"/>
            <a:ext cx="79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/>
                <a:ea typeface="나눔스퀘어라운드 Regular"/>
              </a:rPr>
              <a:t>Team 1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C1E607D-866E-0FD0-BB0C-470FB1852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96435" y="5377118"/>
            <a:ext cx="160795" cy="160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5E6106-34E5-FFA0-875B-FCAA209C5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70" y="2319401"/>
            <a:ext cx="1389231" cy="1573846"/>
          </a:xfrm>
          <a:prstGeom prst="rect">
            <a:avLst/>
          </a:prstGeom>
        </p:spPr>
      </p:pic>
      <p:pic>
        <p:nvPicPr>
          <p:cNvPr id="41" name="그림 40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B4B10842-9519-6EB5-3A76-ED2955EF3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6578" y="459883"/>
            <a:ext cx="3073252" cy="608679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688D6-58E3-293C-E65F-1F2E5F28711B}"/>
              </a:ext>
            </a:extLst>
          </p:cNvPr>
          <p:cNvSpPr txBox="1"/>
          <p:nvPr/>
        </p:nvSpPr>
        <p:spPr>
          <a:xfrm>
            <a:off x="5964703" y="1833885"/>
            <a:ext cx="528357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사용자별 맞춤 관광코스 추천 </a:t>
            </a:r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 서비스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F4BDAE-DA72-AAB7-3606-B134B5879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57" y="2333469"/>
            <a:ext cx="3739419" cy="832361"/>
          </a:xfrm>
          <a:prstGeom prst="rect">
            <a:avLst/>
          </a:prstGeom>
        </p:spPr>
      </p:pic>
      <p:pic>
        <p:nvPicPr>
          <p:cNvPr id="14" name="그림 13" descr="바퀴이(가) 표시된 사진&#10;&#10;자동 생성된 설명">
            <a:extLst>
              <a:ext uri="{FF2B5EF4-FFF2-40B4-BE49-F238E27FC236}">
                <a16:creationId xmlns:a16="http://schemas.microsoft.com/office/drawing/2014/main" id="{17424DD1-3698-0794-94FF-438A2B6B21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5" t="26982" b="52154"/>
          <a:stretch/>
        </p:blipFill>
        <p:spPr>
          <a:xfrm>
            <a:off x="200240" y="842811"/>
            <a:ext cx="3066249" cy="2135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8CA185-6117-1F69-5C87-0333A18A5E31}"/>
              </a:ext>
            </a:extLst>
          </p:cNvPr>
          <p:cNvSpPr txBox="1"/>
          <p:nvPr/>
        </p:nvSpPr>
        <p:spPr>
          <a:xfrm>
            <a:off x="-150512" y="1375934"/>
            <a:ext cx="36217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아직도 다님으로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여행 안 다님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0393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6B5C86-7CD7-EE94-0E02-3617D8AD4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4" name="내용 개체 틀 19">
            <a:extLst>
              <a:ext uri="{FF2B5EF4-FFF2-40B4-BE49-F238E27FC236}">
                <a16:creationId xmlns:a16="http://schemas.microsoft.com/office/drawing/2014/main" id="{DB5CB5C7-E315-8A42-7512-4674D7A68C22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B86F347A-2151-8EAC-8392-58F867729985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B655C-71D0-6627-6B8A-6E8A60726E1A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2.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문제 인식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2E83C-E2FF-6E2B-D520-A4375E5F03AB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3B567-8B10-8C16-95AD-3737A3672222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발견한 문제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2" name="Picture 2" descr="Traveller ">
            <a:extLst>
              <a:ext uri="{FF2B5EF4-FFF2-40B4-BE49-F238E27FC236}">
                <a16:creationId xmlns:a16="http://schemas.microsoft.com/office/drawing/2014/main" id="{CD226195-1370-13BF-8985-156D661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10" y="1889118"/>
            <a:ext cx="2612829" cy="261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8D36A8-EAC2-426D-E2F8-6D0026FBBA9A}"/>
              </a:ext>
            </a:extLst>
          </p:cNvPr>
          <p:cNvSpPr>
            <a:spLocks noChangeAspect="1"/>
          </p:cNvSpPr>
          <p:nvPr/>
        </p:nvSpPr>
        <p:spPr>
          <a:xfrm>
            <a:off x="1250210" y="4944529"/>
            <a:ext cx="2612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여행 계획을 짜는</a:t>
            </a:r>
            <a:endParaRPr lang="en-US" altLang="ko-KR" sz="24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여행자들</a:t>
            </a:r>
            <a:endParaRPr lang="ko-KR" altLang="en-US" sz="24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2E8AD8-DF96-975D-1B8F-D4AE9C51829A}"/>
              </a:ext>
            </a:extLst>
          </p:cNvPr>
          <p:cNvSpPr>
            <a:spLocks noChangeAspect="1"/>
          </p:cNvSpPr>
          <p:nvPr/>
        </p:nvSpPr>
        <p:spPr>
          <a:xfrm>
            <a:off x="8204856" y="1973751"/>
            <a:ext cx="3236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</a:rPr>
              <a:t>계획을 짤 때</a:t>
            </a:r>
            <a:r>
              <a:rPr lang="en-US" altLang="ko-KR" sz="2000" b="1" dirty="0">
                <a:latin typeface="나눔스퀘어 네오 Regular" panose="00000500000000000000" pitchFamily="2" charset="-127"/>
                <a:ea typeface="에스코어 드림 5 Medium" panose="020B0503030302020204"/>
              </a:rPr>
              <a:t>,</a:t>
            </a:r>
          </a:p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지도서비스 위주로 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3A909F-5F73-C970-4175-8BF3F3F0F2F0}"/>
              </a:ext>
            </a:extLst>
          </p:cNvPr>
          <p:cNvSpPr>
            <a:spLocks noChangeAspect="1"/>
          </p:cNvSpPr>
          <p:nvPr/>
        </p:nvSpPr>
        <p:spPr>
          <a:xfrm>
            <a:off x="8516474" y="4712967"/>
            <a:ext cx="2612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정보를 얻는 플랫폼이</a:t>
            </a:r>
            <a:endParaRPr lang="en-US" altLang="ko-KR" sz="20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너무 다양하고 상이함 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15" name="그림 14" descr="Right arrow ">
            <a:extLst>
              <a:ext uri="{FF2B5EF4-FFF2-40B4-BE49-F238E27FC236}">
                <a16:creationId xmlns:a16="http://schemas.microsoft.com/office/drawing/2014/main" id="{65B152DB-D314-74EA-1E8F-223C8D959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81" y="3387468"/>
            <a:ext cx="661680" cy="66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0">
            <a:extLst>
              <a:ext uri="{FF2B5EF4-FFF2-40B4-BE49-F238E27FC236}">
                <a16:creationId xmlns:a16="http://schemas.microsoft.com/office/drawing/2014/main" id="{E9A5636F-D2FB-E228-A406-7C347CB5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70" y="2274565"/>
            <a:ext cx="804677" cy="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1">
            <a:extLst>
              <a:ext uri="{FF2B5EF4-FFF2-40B4-BE49-F238E27FC236}">
                <a16:creationId xmlns:a16="http://schemas.microsoft.com/office/drawing/2014/main" id="{7C2A2FEF-657E-42B9-71D0-C01424B6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47" y="2247596"/>
            <a:ext cx="804677" cy="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2">
            <a:extLst>
              <a:ext uri="{FF2B5EF4-FFF2-40B4-BE49-F238E27FC236}">
                <a16:creationId xmlns:a16="http://schemas.microsoft.com/office/drawing/2014/main" id="{3085D5A0-5264-C164-E8FA-3C1AA385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06" y="1385728"/>
            <a:ext cx="1030993" cy="8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9759D0E-9C33-BDC6-BFBD-AB47B8DE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70" y="3933129"/>
            <a:ext cx="1898358" cy="1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92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6B5C86-7CD7-EE94-0E02-3617D8AD4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4" name="내용 개체 틀 19">
            <a:extLst>
              <a:ext uri="{FF2B5EF4-FFF2-40B4-BE49-F238E27FC236}">
                <a16:creationId xmlns:a16="http://schemas.microsoft.com/office/drawing/2014/main" id="{DB5CB5C7-E315-8A42-7512-4674D7A68C22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B86F347A-2151-8EAC-8392-58F867729985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B655C-71D0-6627-6B8A-6E8A60726E1A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2.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문제 인식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2E83C-E2FF-6E2B-D520-A4375E5F03AB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3B567-8B10-8C16-95AD-3737A3672222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원인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A02172-1426-129D-A72F-A81469E748F2}"/>
              </a:ext>
            </a:extLst>
          </p:cNvPr>
          <p:cNvSpPr/>
          <p:nvPr/>
        </p:nvSpPr>
        <p:spPr>
          <a:xfrm>
            <a:off x="2281141" y="2148841"/>
            <a:ext cx="7629718" cy="118520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7200" b="1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Existing Service</a:t>
            </a:r>
          </a:p>
        </p:txBody>
      </p:sp>
      <p:pic>
        <p:nvPicPr>
          <p:cNvPr id="1026" name="Picture 2" descr="431306332">
            <a:extLst>
              <a:ext uri="{FF2B5EF4-FFF2-40B4-BE49-F238E27FC236}">
                <a16:creationId xmlns:a16="http://schemas.microsoft.com/office/drawing/2014/main" id="{4CB990C7-A320-4116-91EE-969868A1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61" y="1387002"/>
            <a:ext cx="1523677" cy="15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9F75D95-BBA2-B33F-CDFB-00E9E700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56" y="3147643"/>
            <a:ext cx="2248486" cy="2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431306332">
            <a:extLst>
              <a:ext uri="{FF2B5EF4-FFF2-40B4-BE49-F238E27FC236}">
                <a16:creationId xmlns:a16="http://schemas.microsoft.com/office/drawing/2014/main" id="{F2B09AF0-61D3-8771-3C07-B1D65442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57" y="3083165"/>
            <a:ext cx="2248486" cy="2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80E86-80EB-D7C0-CFB9-BDD292830BAC}"/>
              </a:ext>
            </a:extLst>
          </p:cNvPr>
          <p:cNvSpPr>
            <a:spLocks noChangeAspect="1"/>
          </p:cNvSpPr>
          <p:nvPr/>
        </p:nvSpPr>
        <p:spPr>
          <a:xfrm>
            <a:off x="3738753" y="5937787"/>
            <a:ext cx="4714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기존 서비스가 존재하지 않음</a:t>
            </a:r>
            <a:endParaRPr lang="ko-KR" altLang="en-US" sz="24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798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 방안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Solution )</a:t>
            </a:r>
          </a:p>
        </p:txBody>
      </p:sp>
    </p:spTree>
    <p:extLst>
      <p:ext uri="{BB962C8B-B14F-4D97-AF65-F5344CB8AC3E}">
        <p14:creationId xmlns:p14="http://schemas.microsoft.com/office/powerpoint/2010/main" val="30389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074" name="그림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28" y="1675635"/>
            <a:ext cx="2447404" cy="380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25" y="1692519"/>
            <a:ext cx="4678484" cy="37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2600" y="3228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2600" y="600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72423" y="5608230"/>
            <a:ext cx="9670917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기본적인 </a:t>
            </a:r>
            <a:r>
              <a:rPr lang="en-US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UI – </a:t>
            </a:r>
            <a:r>
              <a:rPr lang="ko-KR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맞춤 관광코스 추천 및 선택 </a:t>
            </a:r>
            <a:r>
              <a:rPr lang="en-US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+  </a:t>
            </a:r>
            <a:r>
              <a:rPr lang="ko-KR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계획수립용 타임 테이블</a:t>
            </a:r>
            <a:r>
              <a:rPr lang="en-US" altLang="ko-KR" kern="1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 )</a:t>
            </a:r>
            <a:endParaRPr lang="ko-KR" altLang="ko-KR" sz="1400" kern="100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19C204-A039-D926-3B05-4788902E06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4" name="내용 개체 틀 19">
            <a:extLst>
              <a:ext uri="{FF2B5EF4-FFF2-40B4-BE49-F238E27FC236}">
                <a16:creationId xmlns:a16="http://schemas.microsoft.com/office/drawing/2014/main" id="{EE7D32B8-044C-DADC-B503-CA43071777EE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1" name="내용 개체 틀 17">
            <a:extLst>
              <a:ext uri="{FF2B5EF4-FFF2-40B4-BE49-F238E27FC236}">
                <a16:creationId xmlns:a16="http://schemas.microsoft.com/office/drawing/2014/main" id="{BF02CCB2-DC7F-1208-78BD-193D2AC8CA8F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B4605-2147-5C7A-6A85-C903CD850303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6C7B6-CFBA-29A1-1772-40E5F92E2516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58441-20CB-D5A6-042A-631D0509A084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주요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3175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921525" y="5999148"/>
            <a:ext cx="321180" cy="246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0" y="4111039"/>
            <a:ext cx="8630854" cy="30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algn="just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AF840-46EE-47CC-D65F-6593362B48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E9FB43-194B-899C-D206-A604B892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94" y="1569156"/>
            <a:ext cx="9330490" cy="4923719"/>
          </a:xfrm>
          <a:prstGeom prst="rect">
            <a:avLst/>
          </a:prstGeom>
        </p:spPr>
      </p:pic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6B09B4DF-A428-51D5-7A02-A930D7761A3D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8" name="내용 개체 틀 17">
            <a:extLst>
              <a:ext uri="{FF2B5EF4-FFF2-40B4-BE49-F238E27FC236}">
                <a16:creationId xmlns:a16="http://schemas.microsoft.com/office/drawing/2014/main" id="{582DCACE-D0DD-85D4-5BFA-60C16D4A76F9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1981A-6587-8D05-6A54-E7231A6BF8CA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A23AF-7CAB-BF75-25C8-58A192C55A64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7DF77-F213-37C2-952E-2B50DD09D2E6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타겟층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0144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921525" y="5999148"/>
            <a:ext cx="321180" cy="246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96" y="2198718"/>
            <a:ext cx="8460806" cy="355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996844-DEFE-0977-163C-159E6E337F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3" name="내용 개체 틀 19">
            <a:extLst>
              <a:ext uri="{FF2B5EF4-FFF2-40B4-BE49-F238E27FC236}">
                <a16:creationId xmlns:a16="http://schemas.microsoft.com/office/drawing/2014/main" id="{482236D5-E03A-39B7-B1B8-4BD4916BA43A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4" name="내용 개체 틀 17">
            <a:extLst>
              <a:ext uri="{FF2B5EF4-FFF2-40B4-BE49-F238E27FC236}">
                <a16:creationId xmlns:a16="http://schemas.microsoft.com/office/drawing/2014/main" id="{09264DAC-267B-9269-A7BB-4A649DD4B501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372C6-715D-A140-F446-01D67B20AA34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113047-F4F1-FCB8-6867-FB959083FA9F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4DC08-FE50-6652-8DF9-C1DFC831DECC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목표 시장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293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921525" y="5999148"/>
            <a:ext cx="321180" cy="246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55" y="1284187"/>
            <a:ext cx="8646689" cy="512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863399" y="1690688"/>
            <a:ext cx="18473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50"/>
              </a:lnSpc>
              <a:spcBef>
                <a:spcPts val="225"/>
              </a:spcBef>
              <a:spcAft>
                <a:spcPts val="0"/>
              </a:spcAft>
            </a:pPr>
            <a:endParaRPr lang="ko-KR" altLang="ko-KR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B1A8D-8EA0-70E3-937E-320F7579CB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3" name="내용 개체 틀 19">
            <a:extLst>
              <a:ext uri="{FF2B5EF4-FFF2-40B4-BE49-F238E27FC236}">
                <a16:creationId xmlns:a16="http://schemas.microsoft.com/office/drawing/2014/main" id="{20835D7F-B675-525D-32A2-22A21DD1DA5B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4" name="내용 개체 틀 17">
            <a:extLst>
              <a:ext uri="{FF2B5EF4-FFF2-40B4-BE49-F238E27FC236}">
                <a16:creationId xmlns:a16="http://schemas.microsoft.com/office/drawing/2014/main" id="{6772F4E1-5626-F71F-7850-C655560D9D49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5A802-7FEF-4DF0-D671-E42DAD76622D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1AD96B-8A5E-82A8-BC9B-4C1C250E04D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F395A-474E-1F64-DFBC-F89912162D7D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목표 시장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4027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921525" y="5999148"/>
            <a:ext cx="321180" cy="246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66" y="1336575"/>
            <a:ext cx="10481622" cy="5016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14C0B-AA58-75C8-1C61-7E84C21A7F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3" name="내용 개체 틀 19">
            <a:extLst>
              <a:ext uri="{FF2B5EF4-FFF2-40B4-BE49-F238E27FC236}">
                <a16:creationId xmlns:a16="http://schemas.microsoft.com/office/drawing/2014/main" id="{58571087-DB8E-7871-8CAB-3F712545E835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4" name="내용 개체 틀 17">
            <a:extLst>
              <a:ext uri="{FF2B5EF4-FFF2-40B4-BE49-F238E27FC236}">
                <a16:creationId xmlns:a16="http://schemas.microsoft.com/office/drawing/2014/main" id="{8F64C68E-2FA2-4938-F6B7-146DF77C76BE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81E55-5F75-A54B-F914-CF580F2E4BA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6B1BBC-E972-208C-81C1-C76CA9972436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532B2-280C-3A3C-7632-CF3CBCE14E18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시장 타당성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4662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DBC1DD66-3BE3-AFFF-1BC4-3F36A100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03" y="228600"/>
            <a:ext cx="910389" cy="4178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97795"/>
            <a:ext cx="4828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     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에스코어 드림 5 Medium" panose="020B0503030302020204"/>
            </a:endParaRPr>
          </a:p>
        </p:txBody>
      </p:sp>
      <p:pic>
        <p:nvPicPr>
          <p:cNvPr id="4" name="Picture 2" descr="트리플 - Home | Facebook">
            <a:extLst>
              <a:ext uri="{FF2B5EF4-FFF2-40B4-BE49-F238E27FC236}">
                <a16:creationId xmlns:a16="http://schemas.microsoft.com/office/drawing/2014/main" id="{E9C30B6A-398B-724A-1D68-DCCB0760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21" y="2246654"/>
            <a:ext cx="1335177" cy="13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80A56D-0E4C-4BF2-AA3A-742F25A583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6" name="Picture 4" descr="여행일정 공유 서비스 위시빈, 제주 왕복 항공권 무료 이벤트 ...">
            <a:extLst>
              <a:ext uri="{FF2B5EF4-FFF2-40B4-BE49-F238E27FC236}">
                <a16:creationId xmlns:a16="http://schemas.microsoft.com/office/drawing/2014/main" id="{56391755-3EC8-3B26-D6E5-E978F3BE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0" y="2264615"/>
            <a:ext cx="2454527" cy="115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0">
            <a:extLst>
              <a:ext uri="{FF2B5EF4-FFF2-40B4-BE49-F238E27FC236}">
                <a16:creationId xmlns:a16="http://schemas.microsoft.com/office/drawing/2014/main" id="{4D8F0650-362E-A46C-3B38-A90D5E01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62" y="4833412"/>
            <a:ext cx="804677" cy="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1">
            <a:extLst>
              <a:ext uri="{FF2B5EF4-FFF2-40B4-BE49-F238E27FC236}">
                <a16:creationId xmlns:a16="http://schemas.microsoft.com/office/drawing/2014/main" id="{17F7D6DB-4635-3FDB-7698-CF1B0AB1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39" y="4806443"/>
            <a:ext cx="804677" cy="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2">
            <a:extLst>
              <a:ext uri="{FF2B5EF4-FFF2-40B4-BE49-F238E27FC236}">
                <a16:creationId xmlns:a16="http://schemas.microsoft.com/office/drawing/2014/main" id="{EF476E6A-AC63-4247-3EA2-9D37E05E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98" y="3944575"/>
            <a:ext cx="1030993" cy="8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트립어드바이저 기업, 채용, 투자, 뉴스">
            <a:extLst>
              <a:ext uri="{FF2B5EF4-FFF2-40B4-BE49-F238E27FC236}">
                <a16:creationId xmlns:a16="http://schemas.microsoft.com/office/drawing/2014/main" id="{7D108B8E-0127-3BAF-5D95-99B92A50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21" y="4291985"/>
            <a:ext cx="1335177" cy="13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C43DEF-2365-947F-E703-CFFD20C0037C}"/>
              </a:ext>
            </a:extLst>
          </p:cNvPr>
          <p:cNvSpPr/>
          <p:nvPr/>
        </p:nvSpPr>
        <p:spPr>
          <a:xfrm>
            <a:off x="3588551" y="2671811"/>
            <a:ext cx="1875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1. </a:t>
            </a:r>
            <a:r>
              <a:rPr lang="ko-KR" altLang="en-US" sz="3200" dirty="0" err="1">
                <a:latin typeface="나눔스퀘어 네오 Regular" panose="00000500000000000000" pitchFamily="2" charset="-127"/>
                <a:ea typeface="에스코어 드림 5 Medium" panose="020B0503030302020204"/>
              </a:rPr>
              <a:t>트리플</a:t>
            </a:r>
            <a:endParaRPr lang="ko-KR" altLang="ko-KR" sz="32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78C6C7-9730-B643-54CC-4944C6F4A7A5}"/>
              </a:ext>
            </a:extLst>
          </p:cNvPr>
          <p:cNvSpPr/>
          <p:nvPr/>
        </p:nvSpPr>
        <p:spPr>
          <a:xfrm>
            <a:off x="8697962" y="2671810"/>
            <a:ext cx="1875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2. </a:t>
            </a:r>
            <a:r>
              <a:rPr lang="ko-KR" altLang="en-US" sz="3200" dirty="0" err="1">
                <a:latin typeface="나눔스퀘어 네오 Regular" panose="00000500000000000000" pitchFamily="2" charset="-127"/>
                <a:ea typeface="에스코어 드림 5 Medium" panose="020B0503030302020204"/>
              </a:rPr>
              <a:t>위시빈</a:t>
            </a:r>
            <a:endParaRPr lang="ko-KR" altLang="ko-KR" sz="32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E1F390-920F-1124-9D1E-0D22D111F03B}"/>
              </a:ext>
            </a:extLst>
          </p:cNvPr>
          <p:cNvSpPr/>
          <p:nvPr/>
        </p:nvSpPr>
        <p:spPr>
          <a:xfrm>
            <a:off x="3126085" y="4680176"/>
            <a:ext cx="2794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3. </a:t>
            </a:r>
            <a:r>
              <a:rPr lang="ko-KR" altLang="en-US" sz="2400" dirty="0" err="1">
                <a:latin typeface="나눔스퀘어 네오 Regular" panose="00000500000000000000" pitchFamily="2" charset="-127"/>
                <a:ea typeface="에스코어 드림 5 Medium" panose="020B0503030302020204"/>
              </a:rPr>
              <a:t>트립</a:t>
            </a:r>
            <a:r>
              <a:rPr lang="ko-KR" altLang="en-US" sz="24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 </a:t>
            </a:r>
            <a:r>
              <a:rPr lang="ko-KR" altLang="en-US" sz="2400" dirty="0" err="1">
                <a:latin typeface="나눔스퀘어 네오 Regular" panose="00000500000000000000" pitchFamily="2" charset="-127"/>
                <a:ea typeface="에스코어 드림 5 Medium" panose="020B0503030302020204"/>
              </a:rPr>
              <a:t>어드바이저</a:t>
            </a:r>
            <a:endParaRPr lang="ko-KR" altLang="ko-KR" sz="24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C4D45-885D-0B50-1F29-17B93780872F}"/>
              </a:ext>
            </a:extLst>
          </p:cNvPr>
          <p:cNvSpPr/>
          <p:nvPr/>
        </p:nvSpPr>
        <p:spPr>
          <a:xfrm>
            <a:off x="8411825" y="4618621"/>
            <a:ext cx="250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4. </a:t>
            </a:r>
            <a:r>
              <a:rPr lang="ko-KR" altLang="en-US" sz="280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각종 </a:t>
            </a:r>
            <a:r>
              <a:rPr lang="ko-KR" altLang="en-US" sz="2800" dirty="0" err="1">
                <a:latin typeface="나눔스퀘어 네오 Regular" panose="00000500000000000000" pitchFamily="2" charset="-127"/>
                <a:ea typeface="에스코어 드림 5 Medium" panose="020B0503030302020204"/>
              </a:rPr>
              <a:t>지도앱</a:t>
            </a:r>
            <a:endParaRPr lang="ko-KR" altLang="ko-KR" sz="28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3" name="내용 개체 틀 19">
            <a:extLst>
              <a:ext uri="{FF2B5EF4-FFF2-40B4-BE49-F238E27FC236}">
                <a16:creationId xmlns:a16="http://schemas.microsoft.com/office/drawing/2014/main" id="{84A9282B-FD42-774D-82E5-B0FA33C947B5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D925F48E-C3E9-225A-183E-BFF068641191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F2912-17A1-2D86-87CA-F77DDDCA4F93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AC5C31-350B-8B2E-5DB5-89C4F91227AD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B2D80-EACD-5085-DAF2-CD9EDCD0CDCC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유사 서비스 및 차별성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9368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531763" y="6003446"/>
            <a:ext cx="346013" cy="26090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08000" y="62351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11200" y="935995"/>
            <a:ext cx="3145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 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에스코어 드림 5 Medium" panose="020B0503030302020204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711200" y="1488445"/>
            <a:ext cx="3145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 ,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에스코어 드림 5 Medium" panose="020B0503030302020204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0" y="2310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에스코어 드림 5 Medium" panose="020B0503030302020204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97F82-FE14-7FAE-066B-C3AA7CE1F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3314"/>
              </p:ext>
            </p:extLst>
          </p:nvPr>
        </p:nvGraphicFramePr>
        <p:xfrm>
          <a:off x="976894" y="1174050"/>
          <a:ext cx="10213427" cy="5296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705">
                  <a:extLst>
                    <a:ext uri="{9D8B030D-6E8A-4147-A177-3AD203B41FA5}">
                      <a16:colId xmlns:a16="http://schemas.microsoft.com/office/drawing/2014/main" val="4046659432"/>
                    </a:ext>
                  </a:extLst>
                </a:gridCol>
                <a:gridCol w="1655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6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서비스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관광코스 공유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여행 상품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사용률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u="sng" spc="-150" dirty="0">
                          <a:solidFill>
                            <a:schemeClr val="bg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맞춤관광코스 추천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96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초대한 지인 공유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가능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96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공유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96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계획 수립만 가능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가능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최하</a:t>
                      </a:r>
                      <a:endParaRPr lang="en-US" altLang="ko-KR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국내여행 기준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)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30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최상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696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FF0000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커뮤니티 공유</a:t>
                      </a:r>
                      <a:r>
                        <a:rPr lang="en-US" altLang="ko-KR" sz="160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u="sng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코스 코드 공유</a:t>
                      </a:r>
                      <a:endParaRPr lang="ko-KR" altLang="en-US" sz="160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없음</a:t>
                      </a:r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-</a:t>
                      </a:r>
                      <a:endParaRPr lang="ko-KR" altLang="en-US" sz="16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AI</a:t>
                      </a:r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를 활용한 사용자별 </a:t>
                      </a:r>
                      <a:endParaRPr lang="en-US" altLang="ko-KR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맞춤 관광코스 추천</a:t>
                      </a:r>
                      <a:r>
                        <a:rPr lang="en-US" altLang="ko-KR" sz="1600" b="0" u="sng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  <a:endParaRPr lang="ko-KR" altLang="en-US" sz="1600" b="0" u="sng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3FD666-E773-129B-E7DA-357146891792}"/>
              </a:ext>
            </a:extLst>
          </p:cNvPr>
          <p:cNvSpPr txBox="1"/>
          <p:nvPr/>
        </p:nvSpPr>
        <p:spPr>
          <a:xfrm>
            <a:off x="2007789" y="2295641"/>
            <a:ext cx="96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트리플</a:t>
            </a:r>
          </a:p>
        </p:txBody>
      </p:sp>
      <p:pic>
        <p:nvPicPr>
          <p:cNvPr id="5" name="Picture 2" descr="트리플 - Home | Facebook">
            <a:extLst>
              <a:ext uri="{FF2B5EF4-FFF2-40B4-BE49-F238E27FC236}">
                <a16:creationId xmlns:a16="http://schemas.microsoft.com/office/drawing/2014/main" id="{1AD7D2CC-04C1-6F46-E62D-69C33E74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69" y="2146003"/>
            <a:ext cx="715590" cy="7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여행일정 공유 서비스 위시빈, 제주 왕복 항공권 무료 이벤트 ...">
            <a:extLst>
              <a:ext uri="{FF2B5EF4-FFF2-40B4-BE49-F238E27FC236}">
                <a16:creationId xmlns:a16="http://schemas.microsoft.com/office/drawing/2014/main" id="{43A94EEF-BBDC-5797-0A16-E0F4CD24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48" y="3067569"/>
            <a:ext cx="1175888" cy="55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트립어드바이저 기업, 채용, 투자, 뉴스">
            <a:extLst>
              <a:ext uri="{FF2B5EF4-FFF2-40B4-BE49-F238E27FC236}">
                <a16:creationId xmlns:a16="http://schemas.microsoft.com/office/drawing/2014/main" id="{BE1D7F69-439C-BA61-C9B5-5AB6F62F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69" y="3858439"/>
            <a:ext cx="743385" cy="74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네이버 지도 - 나무위키">
            <a:extLst>
              <a:ext uri="{FF2B5EF4-FFF2-40B4-BE49-F238E27FC236}">
                <a16:creationId xmlns:a16="http://schemas.microsoft.com/office/drawing/2014/main" id="{5E4B5B58-9EE6-EB85-C4AC-DA9DAE32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7" y="4750981"/>
            <a:ext cx="771576" cy="77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D0D5C-25E6-D964-20F2-43882F8843B4}"/>
              </a:ext>
            </a:extLst>
          </p:cNvPr>
          <p:cNvSpPr txBox="1"/>
          <p:nvPr/>
        </p:nvSpPr>
        <p:spPr>
          <a:xfrm>
            <a:off x="2053007" y="3159949"/>
            <a:ext cx="96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위시빈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747CE-C85E-9EA5-13AB-4E0647EDB281}"/>
              </a:ext>
            </a:extLst>
          </p:cNvPr>
          <p:cNvSpPr txBox="1"/>
          <p:nvPr/>
        </p:nvSpPr>
        <p:spPr>
          <a:xfrm>
            <a:off x="1818143" y="3943894"/>
            <a:ext cx="1200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트립</a:t>
            </a:r>
            <a:endParaRPr lang="en-US" altLang="ko-KR" sz="1600" spc="-15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  <a:p>
            <a:pPr algn="ctr"/>
            <a:r>
              <a:rPr lang="ko-KR" altLang="en-US" sz="1600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어드바이저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1F1F41-FC20-06C2-DF21-FF1EB08B5740}"/>
              </a:ext>
            </a:extLst>
          </p:cNvPr>
          <p:cNvSpPr txBox="1"/>
          <p:nvPr/>
        </p:nvSpPr>
        <p:spPr>
          <a:xfrm>
            <a:off x="1977232" y="4909236"/>
            <a:ext cx="96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지도앱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C24AC-2AF6-2604-7642-9C5058AF79D2}"/>
              </a:ext>
            </a:extLst>
          </p:cNvPr>
          <p:cNvSpPr txBox="1"/>
          <p:nvPr/>
        </p:nvSpPr>
        <p:spPr>
          <a:xfrm>
            <a:off x="2080320" y="5820014"/>
            <a:ext cx="82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spc="-150" dirty="0">
                <a:latin typeface="나눔스퀘어 네오 Regular" panose="00000500000000000000" pitchFamily="2" charset="-127"/>
                <a:ea typeface="에스코어 드림 5 Medium" panose="020B0503030302020204"/>
              </a:rPr>
              <a:t>다님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02541-0401-B6C7-C49C-5B9E9981BB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07" y="5671714"/>
            <a:ext cx="711447" cy="727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FC8F1D-3B6B-B7D0-FFD6-808F5A8508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3CADF00C-7E51-B77D-C4D0-6F79A4135685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8" name="내용 개체 틀 17">
            <a:extLst>
              <a:ext uri="{FF2B5EF4-FFF2-40B4-BE49-F238E27FC236}">
                <a16:creationId xmlns:a16="http://schemas.microsoft.com/office/drawing/2014/main" id="{F2DBE16A-0DAF-EA3E-F4E8-F203A27D2D9A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26D56-2322-F254-446E-ECE20063EE9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3.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해결 방안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FCC3F6-869A-B2F8-AD5E-52C789447F7E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EC62E-2792-145F-770F-956FDEC36092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유사 서비스 및 차별성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2782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1695" y="1970897"/>
            <a:ext cx="4461299" cy="46166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ko-KR" altLang="ko-KR" sz="2400" dirty="0">
                <a:latin typeface="에스코어 드림 7 ExtraBold" panose="020B0803030302020204"/>
                <a:ea typeface="에스코어 드림 7 ExtraBold" panose="020B0803030302020204"/>
              </a:rPr>
              <a:t>프로젝트 주제 및 개요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1422D7-C0C2-52C1-E6E2-B42BFFB99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3D5431-9268-BC9D-BDF6-998448AC002A}"/>
              </a:ext>
            </a:extLst>
          </p:cNvPr>
          <p:cNvSpPr txBox="1">
            <a:spLocks/>
          </p:cNvSpPr>
          <p:nvPr/>
        </p:nvSpPr>
        <p:spPr>
          <a:xfrm>
            <a:off x="7120285" y="2561327"/>
            <a:ext cx="2380560" cy="403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sz="2400" dirty="0">
                <a:latin typeface="에스코어 드림 7 ExtraBold" panose="020B0803030302020204"/>
                <a:ea typeface="에스코어 드림 7 ExtraBold" panose="020B0803030302020204"/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4BDD-F7E4-D077-B89D-9B5272AD7ACB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C7465D-C947-D624-7FBF-E90F625B7245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4F6A8-9C66-2F1A-5A53-BB5F1385B443}"/>
              </a:ext>
            </a:extLst>
          </p:cNvPr>
          <p:cNvSpPr txBox="1"/>
          <p:nvPr/>
        </p:nvSpPr>
        <p:spPr>
          <a:xfrm>
            <a:off x="1562015" y="1954974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BB4DD-605D-5EF7-A9EC-03ACA010443D}"/>
              </a:ext>
            </a:extLst>
          </p:cNvPr>
          <p:cNvSpPr txBox="1"/>
          <p:nvPr/>
        </p:nvSpPr>
        <p:spPr>
          <a:xfrm>
            <a:off x="1562015" y="2529899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2478C-266A-378B-0802-266ADF1F370A}"/>
              </a:ext>
            </a:extLst>
          </p:cNvPr>
          <p:cNvSpPr txBox="1"/>
          <p:nvPr/>
        </p:nvSpPr>
        <p:spPr>
          <a:xfrm>
            <a:off x="1562015" y="3104824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F1B9D-E153-67CB-A948-8C5D800DFFD6}"/>
              </a:ext>
            </a:extLst>
          </p:cNvPr>
          <p:cNvSpPr txBox="1"/>
          <p:nvPr/>
        </p:nvSpPr>
        <p:spPr>
          <a:xfrm>
            <a:off x="6602692" y="1954974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C2565-74CE-77B8-D6AC-05FFFBF1F6A6}"/>
              </a:ext>
            </a:extLst>
          </p:cNvPr>
          <p:cNvSpPr txBox="1"/>
          <p:nvPr/>
        </p:nvSpPr>
        <p:spPr>
          <a:xfrm>
            <a:off x="6602692" y="2529899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A21E9-5153-1C3B-2854-66B1C70EAF4F}"/>
              </a:ext>
            </a:extLst>
          </p:cNvPr>
          <p:cNvSpPr txBox="1"/>
          <p:nvPr/>
        </p:nvSpPr>
        <p:spPr>
          <a:xfrm>
            <a:off x="6602691" y="3104824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BD92E-F4C6-18E9-F2FC-457BF9DE3EAC}"/>
              </a:ext>
            </a:extLst>
          </p:cNvPr>
          <p:cNvSpPr txBox="1"/>
          <p:nvPr/>
        </p:nvSpPr>
        <p:spPr>
          <a:xfrm>
            <a:off x="1562015" y="3635042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B5999-78B6-C6A7-397D-63C460D8CBC9}"/>
              </a:ext>
            </a:extLst>
          </p:cNvPr>
          <p:cNvSpPr txBox="1"/>
          <p:nvPr/>
        </p:nvSpPr>
        <p:spPr>
          <a:xfrm>
            <a:off x="1562015" y="4209967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3AD79-FBC2-76AA-81A0-4300D78C0860}"/>
              </a:ext>
            </a:extLst>
          </p:cNvPr>
          <p:cNvSpPr txBox="1"/>
          <p:nvPr/>
        </p:nvSpPr>
        <p:spPr>
          <a:xfrm>
            <a:off x="6602691" y="3635042"/>
            <a:ext cx="426719" cy="369332"/>
          </a:xfrm>
          <a:prstGeom prst="rect">
            <a:avLst/>
          </a:prstGeom>
          <a:solidFill>
            <a:srgbClr val="C2E9FB"/>
          </a:solidFill>
          <a:ln w="19050">
            <a:solidFill>
              <a:srgbClr val="C2E9F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에스코어 드림 7 ExtraBold"/>
                <a:ea typeface="에스코어 드림 3 Light" panose="020B0303030302020204" pitchFamily="34" charset="-127"/>
              </a:rPr>
              <a:t>9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DB4A8BE-7496-6977-7FF3-AE52757DD704}"/>
              </a:ext>
            </a:extLst>
          </p:cNvPr>
          <p:cNvSpPr txBox="1">
            <a:spLocks/>
          </p:cNvSpPr>
          <p:nvPr/>
        </p:nvSpPr>
        <p:spPr>
          <a:xfrm>
            <a:off x="2098885" y="2527460"/>
            <a:ext cx="2186292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z="2400" dirty="0">
                <a:latin typeface="에스코어 드림 7 ExtraBold" panose="020B0803030302020204"/>
                <a:ea typeface="에스코어 드림 7 ExtraBold" panose="020B0803030302020204"/>
              </a:rPr>
              <a:t>문제 인식</a:t>
            </a:r>
            <a:endParaRPr lang="ko-KR" altLang="en-US" sz="2400" dirty="0">
              <a:latin typeface="에스코어 드림 7 ExtraBold" panose="020B0803030302020204"/>
              <a:ea typeface="에스코어 드림 7 ExtraBold" panose="020B0803030302020204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817D970-AD68-10BA-8A66-00FCC79C44D9}"/>
              </a:ext>
            </a:extLst>
          </p:cNvPr>
          <p:cNvSpPr txBox="1">
            <a:spLocks/>
          </p:cNvSpPr>
          <p:nvPr/>
        </p:nvSpPr>
        <p:spPr>
          <a:xfrm>
            <a:off x="2085336" y="3084023"/>
            <a:ext cx="2689869" cy="68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z="2400" dirty="0">
                <a:latin typeface="에스코어 드림 7 ExtraBold" panose="020B0803030302020204"/>
                <a:ea typeface="에스코어 드림 7 ExtraBold" panose="020B0803030302020204"/>
              </a:rPr>
              <a:t>해결 방안</a:t>
            </a:r>
            <a:endParaRPr lang="ko-KR" altLang="en-US" sz="2400" dirty="0">
              <a:latin typeface="에스코어 드림 7 ExtraBold" panose="020B0803030302020204"/>
              <a:ea typeface="에스코어 드림 7 ExtraBold" panose="020B0803030302020204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C0DD6DA-FB25-05E6-1C45-9D60E8E8C432}"/>
              </a:ext>
            </a:extLst>
          </p:cNvPr>
          <p:cNvSpPr txBox="1">
            <a:spLocks/>
          </p:cNvSpPr>
          <p:nvPr/>
        </p:nvSpPr>
        <p:spPr>
          <a:xfrm>
            <a:off x="2085336" y="3635042"/>
            <a:ext cx="2949513" cy="492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에스코어 드림 7 ExtraBold" panose="020B0803030302020204"/>
                <a:ea typeface="에스코어 드림 7 ExtraBold" panose="020B0803030302020204"/>
              </a:rPr>
              <a:t>프로젝트 진행 과정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8748696-01D1-C3B5-79F0-C827E7F5CBB4}"/>
              </a:ext>
            </a:extLst>
          </p:cNvPr>
          <p:cNvSpPr txBox="1">
            <a:spLocks/>
          </p:cNvSpPr>
          <p:nvPr/>
        </p:nvSpPr>
        <p:spPr>
          <a:xfrm>
            <a:off x="2085336" y="4186378"/>
            <a:ext cx="3551529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에스코어 드림 7 ExtraBold" panose="020B0803030302020204"/>
                <a:ea typeface="에스코어 드림 7 ExtraBold" panose="020B0803030302020204"/>
              </a:rPr>
              <a:t>완성 프로젝트 소개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48ABDD26-3F92-7EDB-E758-FDEABFC028EC}"/>
              </a:ext>
            </a:extLst>
          </p:cNvPr>
          <p:cNvSpPr txBox="1">
            <a:spLocks/>
          </p:cNvSpPr>
          <p:nvPr/>
        </p:nvSpPr>
        <p:spPr>
          <a:xfrm>
            <a:off x="7114457" y="3116932"/>
            <a:ext cx="3691037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ko-KR" sz="2400" dirty="0">
                <a:latin typeface="에스코어 드림 7 ExtraBold" panose="020B0803030302020204"/>
                <a:ea typeface="에스코어 드림 7 ExtraBold" panose="020B0803030302020204"/>
              </a:rPr>
              <a:t>비즈니스 모델 캔버스</a:t>
            </a:r>
            <a:endParaRPr lang="ko-KR" altLang="en-US" sz="2400" dirty="0">
              <a:latin typeface="에스코어 드림 7 ExtraBold" panose="020B0803030302020204"/>
              <a:ea typeface="에스코어 드림 7 ExtraBold" panose="020B0803030302020204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11863809-5A85-8BD9-E629-7CA59A120676}"/>
              </a:ext>
            </a:extLst>
          </p:cNvPr>
          <p:cNvSpPr txBox="1">
            <a:spLocks/>
          </p:cNvSpPr>
          <p:nvPr/>
        </p:nvSpPr>
        <p:spPr>
          <a:xfrm>
            <a:off x="7098273" y="3636970"/>
            <a:ext cx="1983836" cy="48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ko-KR" sz="2400" dirty="0">
                <a:latin typeface="에스코어 드림 7 ExtraBold" panose="020B0803030302020204"/>
                <a:ea typeface="에스코어 드림 7 ExtraBold" panose="020B0803030302020204"/>
              </a:rPr>
              <a:t>성장 전략</a:t>
            </a:r>
            <a:endParaRPr lang="ko-KR" altLang="en-US" sz="2400" dirty="0">
              <a:latin typeface="에스코어 드림 7 ExtraBold" panose="020B0803030302020204"/>
              <a:ea typeface="에스코어 드림 7 ExtraBold" panose="020B0803030302020204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561B6D7-926B-ABBD-B24D-E39C70B59798}"/>
              </a:ext>
            </a:extLst>
          </p:cNvPr>
          <p:cNvSpPr txBox="1">
            <a:spLocks/>
          </p:cNvSpPr>
          <p:nvPr/>
        </p:nvSpPr>
        <p:spPr>
          <a:xfrm>
            <a:off x="7131574" y="1962701"/>
            <a:ext cx="2760112" cy="42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sz="2400" dirty="0">
                <a:latin typeface="에스코어 드림 7 ExtraBold" panose="020B0803030302020204"/>
                <a:ea typeface="에스코어 드림 7 ExtraBold" panose="020B0803030302020204"/>
              </a:rPr>
              <a:t>프로젝트 보완</a:t>
            </a:r>
          </a:p>
        </p:txBody>
      </p:sp>
    </p:spTree>
    <p:extLst>
      <p:ext uri="{BB962C8B-B14F-4D97-AF65-F5344CB8AC3E}">
        <p14:creationId xmlns:p14="http://schemas.microsoft.com/office/powerpoint/2010/main" val="4102628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로젝트 진행 과정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Process )</a:t>
            </a:r>
          </a:p>
        </p:txBody>
      </p:sp>
    </p:spTree>
    <p:extLst>
      <p:ext uri="{BB962C8B-B14F-4D97-AF65-F5344CB8AC3E}">
        <p14:creationId xmlns:p14="http://schemas.microsoft.com/office/powerpoint/2010/main" val="304490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1568" y="2405273"/>
            <a:ext cx="8679565" cy="1098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ko-KR" sz="2000" b="1" dirty="0">
                <a:latin typeface="+mn-ea"/>
              </a:rPr>
              <a:t>이태운</a:t>
            </a:r>
            <a:r>
              <a:rPr lang="ko-KR" altLang="ko-KR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PM, </a:t>
            </a:r>
            <a:r>
              <a:rPr lang="ko-KR" altLang="ko-KR" sz="2000" dirty="0" err="1">
                <a:latin typeface="+mn-ea"/>
              </a:rPr>
              <a:t>풀스택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디자인</a:t>
            </a:r>
            <a:r>
              <a:rPr lang="en-US" altLang="ko-KR" sz="2000" dirty="0">
                <a:latin typeface="+mn-ea"/>
              </a:rPr>
              <a:t>, AI </a:t>
            </a:r>
          </a:p>
          <a:p>
            <a:pPr marL="0" indent="0" algn="ctr">
              <a:buNone/>
            </a:pPr>
            <a:r>
              <a:rPr lang="en-US" altLang="ko-KR" sz="2000" dirty="0">
                <a:latin typeface="+mn-ea"/>
              </a:rPr>
              <a:t>( Flutter, Firebase, AI )</a:t>
            </a:r>
          </a:p>
          <a:p>
            <a:pPr algn="ctr"/>
            <a:endParaRPr lang="en-US" altLang="ko-KR" sz="2000" b="1" dirty="0">
              <a:latin typeface="+mn-ea"/>
            </a:endParaRPr>
          </a:p>
          <a:p>
            <a:pPr algn="ctr"/>
            <a:endParaRPr lang="en-US" altLang="ko-KR" sz="20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54D29B-DDE7-B063-A1BC-E5CC5002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28" y="4071090"/>
            <a:ext cx="1474668" cy="1896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66B2B9-55BD-A170-5209-5DCE575F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28" y="1508127"/>
            <a:ext cx="1469646" cy="196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B58EA-FED9-501B-63D0-30596DCE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036" y="2574221"/>
            <a:ext cx="1474668" cy="189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8F4491-8692-4D03-9BD6-388EE2740E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A7565-50F9-5B5A-E0FA-B16DF3D4875B}"/>
              </a:ext>
            </a:extLst>
          </p:cNvPr>
          <p:cNvSpPr txBox="1"/>
          <p:nvPr/>
        </p:nvSpPr>
        <p:spPr>
          <a:xfrm>
            <a:off x="1682176" y="5048742"/>
            <a:ext cx="8679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None/>
            </a:pPr>
            <a:r>
              <a:rPr lang="ko-KR" altLang="ko-KR" sz="2000" b="1" dirty="0">
                <a:latin typeface="+mn-ea"/>
              </a:rPr>
              <a:t>최영찬</a:t>
            </a:r>
            <a:r>
              <a:rPr lang="ko-KR" altLang="ko-KR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ko-KR" sz="2000" dirty="0" err="1">
                <a:latin typeface="+mn-ea"/>
              </a:rPr>
              <a:t>백엔드</a:t>
            </a:r>
            <a:r>
              <a:rPr lang="en-US" altLang="ko-KR" sz="2000" dirty="0">
                <a:latin typeface="+mn-ea"/>
              </a:rPr>
              <a:t> ( Flutter, Firebase, Open API 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15903-8A82-D27D-64C7-10E7CC577512}"/>
              </a:ext>
            </a:extLst>
          </p:cNvPr>
          <p:cNvSpPr txBox="1"/>
          <p:nvPr/>
        </p:nvSpPr>
        <p:spPr>
          <a:xfrm>
            <a:off x="2644321" y="3711454"/>
            <a:ext cx="8679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None/>
            </a:pPr>
            <a:r>
              <a:rPr lang="ko-KR" altLang="ko-KR" sz="2000" b="1" dirty="0" err="1">
                <a:latin typeface="+mn-ea"/>
              </a:rPr>
              <a:t>국연우</a:t>
            </a:r>
            <a:r>
              <a:rPr lang="ko-KR" altLang="ko-KR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ko-KR" sz="2000" dirty="0" err="1">
                <a:latin typeface="+mn-ea"/>
              </a:rPr>
              <a:t>프론트엔드</a:t>
            </a:r>
            <a:r>
              <a:rPr lang="en-US" altLang="ko-KR" sz="2000" dirty="0">
                <a:latin typeface="+mn-ea"/>
              </a:rPr>
              <a:t> ( Flutter )</a:t>
            </a:r>
            <a:r>
              <a:rPr lang="ko-KR" altLang="ko-KR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" name="내용 개체 틀 14">
            <a:extLst>
              <a:ext uri="{FF2B5EF4-FFF2-40B4-BE49-F238E27FC236}">
                <a16:creationId xmlns:a16="http://schemas.microsoft.com/office/drawing/2014/main" id="{58F66C46-7E48-BB77-D2E6-A75EFEC04E55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9" name="내용 개체 틀 19">
            <a:extLst>
              <a:ext uri="{FF2B5EF4-FFF2-40B4-BE49-F238E27FC236}">
                <a16:creationId xmlns:a16="http://schemas.microsoft.com/office/drawing/2014/main" id="{1B1F592F-0DF3-2CB9-8F4F-256E20ACE6F3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20" name="내용 개체 틀 17">
            <a:extLst>
              <a:ext uri="{FF2B5EF4-FFF2-40B4-BE49-F238E27FC236}">
                <a16:creationId xmlns:a16="http://schemas.microsoft.com/office/drawing/2014/main" id="{8E1F00C2-2E0D-80C6-1CA3-CFCE0524B0A3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84623-FE90-7BB8-6702-D4217F85D490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4.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진행 과정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4DCA23-5F04-1F36-DDEA-5BADFC2F3018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1B187-5CC4-F3A1-06F1-9D1421604178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역할 분배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4409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F7BD8-68A8-AB94-FD32-0246A75ED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2" name="내용 개체 틀 14">
            <a:extLst>
              <a:ext uri="{FF2B5EF4-FFF2-40B4-BE49-F238E27FC236}">
                <a16:creationId xmlns:a16="http://schemas.microsoft.com/office/drawing/2014/main" id="{9EC965A2-052D-E712-0A15-864DEE753930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9BF85F54-7342-3238-063C-28CB5F3CC3C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A9F81004-BC23-7C4C-8EC8-8E621B0B6054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080D9-94FE-DBA2-B23B-AA60634C8F9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4.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진행 과정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E5A7B-B9F0-0DEE-7AA2-613CFA70C8D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86BF-FDA5-5D44-1DF1-98EF400409E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9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D191FC-0996-80B1-5310-82CC9FC758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03090" y="1771068"/>
            <a:ext cx="1815482" cy="26095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C3F023-C352-BE66-5136-382C70CE4EF5}"/>
              </a:ext>
            </a:extLst>
          </p:cNvPr>
          <p:cNvSpPr>
            <a:spLocks noChangeAspect="1"/>
          </p:cNvSpPr>
          <p:nvPr/>
        </p:nvSpPr>
        <p:spPr>
          <a:xfrm>
            <a:off x="1174044" y="4617473"/>
            <a:ext cx="2655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latin typeface="+mn-ea"/>
                <a:cs typeface="Times New Roman" panose="02020603050405020304" pitchFamily="18" charset="0"/>
              </a:rPr>
              <a:t>차 고객 대면 인터뷰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1330-160D-7937-C011-47B6F660FA5C}"/>
              </a:ext>
            </a:extLst>
          </p:cNvPr>
          <p:cNvSpPr>
            <a:spLocks noChangeAspect="1"/>
          </p:cNvSpPr>
          <p:nvPr/>
        </p:nvSpPr>
        <p:spPr>
          <a:xfrm>
            <a:off x="5146821" y="4617789"/>
            <a:ext cx="1898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아이디어 회의</a:t>
            </a:r>
            <a:endParaRPr lang="en-US" altLang="ko-KR" sz="20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제안서 작성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  <a:p>
            <a:pPr algn="ctr"/>
            <a:endParaRPr lang="ko-KR" altLang="en-US" sz="20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3F1E59-E168-5EC2-0E07-6130CAB7C136}"/>
              </a:ext>
            </a:extLst>
          </p:cNvPr>
          <p:cNvSpPr>
            <a:spLocks noChangeAspect="1"/>
          </p:cNvSpPr>
          <p:nvPr/>
        </p:nvSpPr>
        <p:spPr>
          <a:xfrm>
            <a:off x="8507358" y="4632291"/>
            <a:ext cx="2655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실습</a:t>
            </a:r>
            <a:endParaRPr lang="en-US" altLang="ko-KR" sz="20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(Flutter, Firebase, API, AI)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A6D06B2-D4D3-1C9B-105A-E8BA0D4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08" y="1992097"/>
            <a:ext cx="2167467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플러터에 대한 이미지 검색결과">
            <a:extLst>
              <a:ext uri="{FF2B5EF4-FFF2-40B4-BE49-F238E27FC236}">
                <a16:creationId xmlns:a16="http://schemas.microsoft.com/office/drawing/2014/main" id="{DBE5170B-9777-F4BF-EAF3-3B2DE1C2F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14" y="2471560"/>
            <a:ext cx="1382497" cy="13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파이어베이스(firebase)">
            <a:extLst>
              <a:ext uri="{FF2B5EF4-FFF2-40B4-BE49-F238E27FC236}">
                <a16:creationId xmlns:a16="http://schemas.microsoft.com/office/drawing/2014/main" id="{330A7D39-F02C-09E9-4872-D2686A112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70" y="2485007"/>
            <a:ext cx="1382497" cy="13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2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F7BD8-68A8-AB94-FD32-0246A75ED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2" name="내용 개체 틀 14">
            <a:extLst>
              <a:ext uri="{FF2B5EF4-FFF2-40B4-BE49-F238E27FC236}">
                <a16:creationId xmlns:a16="http://schemas.microsoft.com/office/drawing/2014/main" id="{9EC965A2-052D-E712-0A15-864DEE753930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9BF85F54-7342-3238-063C-28CB5F3CC3C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A9F81004-BC23-7C4C-8EC8-8E621B0B6054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080D9-94FE-DBA2-B23B-AA60634C8F9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4.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진행 과정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E5A7B-B9F0-0DEE-7AA2-613CFA70C8D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86BF-FDA5-5D44-1DF1-98EF400409E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10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707B9-5D6D-7DF4-3032-FE1866AE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0" y="2251658"/>
            <a:ext cx="2714387" cy="19534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0D393F-949F-37AD-B905-252F3D40D31B}"/>
              </a:ext>
            </a:extLst>
          </p:cNvPr>
          <p:cNvSpPr>
            <a:spLocks noChangeAspect="1"/>
          </p:cNvSpPr>
          <p:nvPr/>
        </p:nvSpPr>
        <p:spPr>
          <a:xfrm>
            <a:off x="652224" y="4515872"/>
            <a:ext cx="2553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Firebase </a:t>
            </a:r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연동</a:t>
            </a:r>
            <a:endParaRPr lang="en-US" altLang="ko-KR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데이터 입출력</a:t>
            </a:r>
            <a:endParaRPr lang="ko-KR" altLang="en-US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3D0AE7-6930-299B-A171-7ADB5018D7B8}"/>
              </a:ext>
            </a:extLst>
          </p:cNvPr>
          <p:cNvSpPr>
            <a:spLocks noChangeAspect="1"/>
          </p:cNvSpPr>
          <p:nvPr/>
        </p:nvSpPr>
        <p:spPr>
          <a:xfrm>
            <a:off x="3353327" y="4515872"/>
            <a:ext cx="27422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기초 </a:t>
            </a:r>
            <a:r>
              <a:rPr lang="en-US" altLang="ko-KR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UI</a:t>
            </a:r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 제작</a:t>
            </a:r>
            <a:endParaRPr lang="en-US" altLang="ko-KR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메인 화면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달력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성향선택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0E7843-B76A-0F43-37B6-26A49DE386AF}"/>
              </a:ext>
            </a:extLst>
          </p:cNvPr>
          <p:cNvSpPr>
            <a:spLocks noChangeAspect="1"/>
          </p:cNvSpPr>
          <p:nvPr/>
        </p:nvSpPr>
        <p:spPr>
          <a:xfrm>
            <a:off x="5989259" y="4515871"/>
            <a:ext cx="308186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API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연동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지도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장소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이동경로 등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…)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6" name="_x442164896">
            <a:extLst>
              <a:ext uri="{FF2B5EF4-FFF2-40B4-BE49-F238E27FC236}">
                <a16:creationId xmlns:a16="http://schemas.microsoft.com/office/drawing/2014/main" id="{9EBEE347-BEB1-1DAE-25BD-B1EC93879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68" b="90000" l="1306" r="31032">
                        <a14:foregroundMark x1="3047" y1="46290" x2="3358" y2="48871"/>
                        <a14:foregroundMark x1="1368" y1="29516" x2="1555" y2="32097"/>
                        <a14:foregroundMark x1="14925" y1="26774" x2="14801" y2="30645"/>
                        <a14:foregroundMark x1="30410" y1="28871" x2="30286" y2="33065"/>
                        <a14:foregroundMark x1="18532" y1="44839" x2="18532" y2="44839"/>
                        <a14:foregroundMark x1="16480" y1="45645" x2="16480" y2="45645"/>
                        <a14:foregroundMark x1="23570" y1="34677" x2="23570" y2="34677"/>
                        <a14:foregroundMark x1="23445" y1="27581" x2="23445" y2="27581"/>
                        <a14:foregroundMark x1="23632" y1="21452" x2="23632" y2="21452"/>
                        <a14:foregroundMark x1="27674" y1="37258" x2="27674" y2="37258"/>
                        <a14:foregroundMark x1="13557" y1="61452" x2="13557" y2="61452"/>
                        <a14:foregroundMark x1="13246" y1="67419" x2="13246" y2="67419"/>
                        <a14:foregroundMark x1="14055" y1="6129" x2="15983" y2="6452"/>
                        <a14:foregroundMark x1="31032" y1="48548" x2="31032" y2="48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679"/>
          <a:stretch/>
        </p:blipFill>
        <p:spPr bwMode="auto">
          <a:xfrm>
            <a:off x="3884475" y="2373836"/>
            <a:ext cx="1739306" cy="19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1F1D21E-5612-2E47-A688-4B88A83C8C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683" b="10453"/>
          <a:stretch/>
        </p:blipFill>
        <p:spPr>
          <a:xfrm>
            <a:off x="9237602" y="1960353"/>
            <a:ext cx="2302174" cy="23669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4786C5F-1732-C111-13FD-B63A298E04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41400"/>
          <a:stretch/>
        </p:blipFill>
        <p:spPr>
          <a:xfrm>
            <a:off x="3738392" y="1552788"/>
            <a:ext cx="2186481" cy="277453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2C6BC3-8CED-EC3D-CE1D-8CD68918BE3D}"/>
              </a:ext>
            </a:extLst>
          </p:cNvPr>
          <p:cNvSpPr>
            <a:spLocks noChangeAspect="1"/>
          </p:cNvSpPr>
          <p:nvPr/>
        </p:nvSpPr>
        <p:spPr>
          <a:xfrm>
            <a:off x="9084547" y="4516510"/>
            <a:ext cx="2553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관광코스 추천 </a:t>
            </a:r>
            <a:r>
              <a:rPr lang="en-US" altLang="ko-KR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AI  </a:t>
            </a:r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개발</a:t>
            </a:r>
            <a:endParaRPr lang="ko-KR" altLang="en-US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AEFBEEB-A638-72BB-2388-BC0C1249F4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61" t="19753" r="14882" b="19835"/>
          <a:stretch/>
        </p:blipFill>
        <p:spPr>
          <a:xfrm>
            <a:off x="6294888" y="1926906"/>
            <a:ext cx="2544311" cy="24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6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F7BD8-68A8-AB94-FD32-0246A75ED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2" name="내용 개체 틀 14">
            <a:extLst>
              <a:ext uri="{FF2B5EF4-FFF2-40B4-BE49-F238E27FC236}">
                <a16:creationId xmlns:a16="http://schemas.microsoft.com/office/drawing/2014/main" id="{9EC965A2-052D-E712-0A15-864DEE753930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9BF85F54-7342-3238-063C-28CB5F3CC3C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A9F81004-BC23-7C4C-8EC8-8E621B0B6054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080D9-94FE-DBA2-B23B-AA60634C8F9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4.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진행 과정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E5A7B-B9F0-0DEE-7AA2-613CFA70C8D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86BF-FDA5-5D44-1DF1-98EF400409E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11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0D393F-949F-37AD-B905-252F3D40D31B}"/>
              </a:ext>
            </a:extLst>
          </p:cNvPr>
          <p:cNvSpPr>
            <a:spLocks noChangeAspect="1"/>
          </p:cNvSpPr>
          <p:nvPr/>
        </p:nvSpPr>
        <p:spPr>
          <a:xfrm>
            <a:off x="652224" y="4515872"/>
            <a:ext cx="2553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관광코스 추천 </a:t>
            </a:r>
            <a:r>
              <a:rPr lang="en-US" altLang="ko-KR" b="1" dirty="0"/>
              <a:t>AI </a:t>
            </a:r>
            <a:r>
              <a:rPr lang="ko-KR" altLang="en-US" b="1" dirty="0"/>
              <a:t>보완</a:t>
            </a:r>
            <a:r>
              <a:rPr lang="en-US" altLang="ko-KR" b="1" dirty="0"/>
              <a:t>,</a:t>
            </a:r>
            <a:r>
              <a:rPr lang="ko-KR" altLang="en-US" b="1" dirty="0"/>
              <a:t> 개선</a:t>
            </a:r>
            <a:r>
              <a:rPr lang="en-US" altLang="ko-KR" b="1" dirty="0"/>
              <a:t>, </a:t>
            </a:r>
            <a:r>
              <a:rPr lang="ko-KR" altLang="en-US" b="1" dirty="0"/>
              <a:t>기능 추가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3D0AE7-6930-299B-A171-7ADB5018D7B8}"/>
              </a:ext>
            </a:extLst>
          </p:cNvPr>
          <p:cNvSpPr>
            <a:spLocks noChangeAspect="1"/>
          </p:cNvSpPr>
          <p:nvPr/>
        </p:nvSpPr>
        <p:spPr>
          <a:xfrm>
            <a:off x="6101113" y="4515872"/>
            <a:ext cx="27422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API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보완 및 개선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지도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로그인 등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0E7843-B76A-0F43-37B6-26A49DE386AF}"/>
              </a:ext>
            </a:extLst>
          </p:cNvPr>
          <p:cNvSpPr>
            <a:spLocks noChangeAspect="1"/>
          </p:cNvSpPr>
          <p:nvPr/>
        </p:nvSpPr>
        <p:spPr>
          <a:xfrm>
            <a:off x="8831386" y="4515872"/>
            <a:ext cx="3081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관광지 데이터셋 제작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D4FBB9-A0B5-9D55-A922-7CC8B820A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842" y="2373836"/>
            <a:ext cx="2742259" cy="20368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B2D8F7-9E7E-0663-795B-2F41D49E7307}"/>
              </a:ext>
            </a:extLst>
          </p:cNvPr>
          <p:cNvSpPr>
            <a:spLocks noChangeAspect="1"/>
          </p:cNvSpPr>
          <p:nvPr/>
        </p:nvSpPr>
        <p:spPr>
          <a:xfrm>
            <a:off x="3324496" y="4531260"/>
            <a:ext cx="27422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UI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제작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타임테이블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그 외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83355D-66B1-A5C7-93E7-876397CB8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599246" y="1963209"/>
            <a:ext cx="2260492" cy="2447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5FA750-4A86-316E-6E89-051C5814C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1" t="21235" r="4525" b="33927"/>
          <a:stretch/>
        </p:blipFill>
        <p:spPr>
          <a:xfrm>
            <a:off x="6349055" y="1963209"/>
            <a:ext cx="2298233" cy="24474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539BEE-E1FB-DB6D-A974-9B20A54514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952" b="27243"/>
          <a:stretch/>
        </p:blipFill>
        <p:spPr>
          <a:xfrm>
            <a:off x="806597" y="2025233"/>
            <a:ext cx="2244426" cy="23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4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F7BD8-68A8-AB94-FD32-0246A75ED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2" name="내용 개체 틀 14">
            <a:extLst>
              <a:ext uri="{FF2B5EF4-FFF2-40B4-BE49-F238E27FC236}">
                <a16:creationId xmlns:a16="http://schemas.microsoft.com/office/drawing/2014/main" id="{9EC965A2-052D-E712-0A15-864DEE753930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9BF85F54-7342-3238-063C-28CB5F3CC3C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A9F81004-BC23-7C4C-8EC8-8E621B0B6054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080D9-94FE-DBA2-B23B-AA60634C8F92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4.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진행 과정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E5A7B-B9F0-0DEE-7AA2-613CFA70C8D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86BF-FDA5-5D44-1DF1-98EF400409E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12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C3F023-C352-BE66-5136-382C70CE4EF5}"/>
              </a:ext>
            </a:extLst>
          </p:cNvPr>
          <p:cNvSpPr>
            <a:spLocks noChangeAspect="1"/>
          </p:cNvSpPr>
          <p:nvPr/>
        </p:nvSpPr>
        <p:spPr>
          <a:xfrm>
            <a:off x="1174044" y="4617473"/>
            <a:ext cx="2655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ko-KR" altLang="en-US" sz="2000" b="1" dirty="0">
                <a:latin typeface="+mn-ea"/>
                <a:cs typeface="Times New Roman" panose="02020603050405020304" pitchFamily="18" charset="0"/>
              </a:rPr>
              <a:t>차 고객 대면 인터뷰</a:t>
            </a:r>
            <a:endParaRPr lang="en-US" altLang="ko-KR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2E1330-160D-7937-C011-47B6F660FA5C}"/>
              </a:ext>
            </a:extLst>
          </p:cNvPr>
          <p:cNvSpPr>
            <a:spLocks noChangeAspect="1"/>
          </p:cNvSpPr>
          <p:nvPr/>
        </p:nvSpPr>
        <p:spPr>
          <a:xfrm>
            <a:off x="5146821" y="4617789"/>
            <a:ext cx="1898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cs typeface="Times New Roman" panose="02020603050405020304" pitchFamily="18" charset="0"/>
              </a:rPr>
              <a:t>UI </a:t>
            </a:r>
            <a:r>
              <a:rPr lang="ko-KR" altLang="en-US" sz="2000" b="1" dirty="0">
                <a:latin typeface="+mn-ea"/>
                <a:cs typeface="Times New Roman" panose="02020603050405020304" pitchFamily="18" charset="0"/>
              </a:rPr>
              <a:t>디자인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3F1E59-E168-5EC2-0E07-6130CAB7C136}"/>
              </a:ext>
            </a:extLst>
          </p:cNvPr>
          <p:cNvSpPr>
            <a:spLocks noChangeAspect="1"/>
          </p:cNvSpPr>
          <p:nvPr/>
        </p:nvSpPr>
        <p:spPr>
          <a:xfrm>
            <a:off x="8707707" y="4617473"/>
            <a:ext cx="2432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프로젝트 보완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69ABBD-92C2-76FE-DDCB-CFE299867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41"/>
          <a:stretch/>
        </p:blipFill>
        <p:spPr>
          <a:xfrm>
            <a:off x="4962648" y="1471946"/>
            <a:ext cx="2266701" cy="290864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75FF27F-419B-32D7-BAD5-345FAF74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59" y="22405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623233B-1305-A943-2BB2-DFB045FA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60" y="22405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40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완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 프로젝트 소개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Project )</a:t>
            </a:r>
          </a:p>
        </p:txBody>
      </p:sp>
    </p:spTree>
    <p:extLst>
      <p:ext uri="{BB962C8B-B14F-4D97-AF65-F5344CB8AC3E}">
        <p14:creationId xmlns:p14="http://schemas.microsoft.com/office/powerpoint/2010/main" val="342859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2600" y="3228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2600" y="600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F0FE1-EE34-139D-FDA0-77A195F06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1" name="내용 개체 틀 14">
            <a:extLst>
              <a:ext uri="{FF2B5EF4-FFF2-40B4-BE49-F238E27FC236}">
                <a16:creationId xmlns:a16="http://schemas.microsoft.com/office/drawing/2014/main" id="{611EA485-FD06-ADBB-B2FC-3703E1893F8C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9BFEE1C6-A480-744F-9614-41D99DCD9EC5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4D94B1B7-B9F1-EBCA-4834-69B9A60E0E3D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4FB7E-8DAB-9800-E3FD-EE7150CD2D2E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6E81C-1E76-F4A6-C6BE-6F56265B9576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F4707-E5A4-A2E0-C9E4-041D0165AEAE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주요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1911AA-DC12-0C44-E9E1-58B2BFF96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" b="5975"/>
          <a:stretch/>
        </p:blipFill>
        <p:spPr>
          <a:xfrm>
            <a:off x="2475355" y="1337782"/>
            <a:ext cx="2508603" cy="51075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5453A1-1669-3168-F7D0-7B9EE08A3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14" b="5324"/>
          <a:stretch/>
        </p:blipFill>
        <p:spPr>
          <a:xfrm>
            <a:off x="7222112" y="1337782"/>
            <a:ext cx="2508602" cy="49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3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F0FE1-EE34-139D-FDA0-77A195F06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84976E-2BB0-7FEC-83BC-0755E4B059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23" b="5549"/>
          <a:stretch/>
        </p:blipFill>
        <p:spPr>
          <a:xfrm>
            <a:off x="4745222" y="1169407"/>
            <a:ext cx="2701556" cy="5504574"/>
          </a:xfrm>
          <a:prstGeom prst="rect">
            <a:avLst/>
          </a:prstGeom>
        </p:spPr>
      </p:pic>
      <p:sp>
        <p:nvSpPr>
          <p:cNvPr id="11" name="내용 개체 틀 14">
            <a:extLst>
              <a:ext uri="{FF2B5EF4-FFF2-40B4-BE49-F238E27FC236}">
                <a16:creationId xmlns:a16="http://schemas.microsoft.com/office/drawing/2014/main" id="{6BC22869-D9E7-8B8A-F3D2-377DF6F68680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0F18B5B7-5BD4-C788-C9CD-F841B2467B3F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52240351-F6AE-E9BE-8B4A-D8E4985D44BE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8833BE-F20B-BAE0-46A9-79910DF741D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132C9-0A5D-F637-D122-FA357CBE552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주요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C19E6-CA3D-15C6-A285-2DFAFB886BBD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563B24-5C23-D8D3-A4DB-5AE64A10C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5" r="50000" b="5549"/>
          <a:stretch/>
        </p:blipFill>
        <p:spPr>
          <a:xfrm>
            <a:off x="7791036" y="1169407"/>
            <a:ext cx="2790395" cy="5504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6A8CC1-CF04-FBD9-61FE-B54A353687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24"/>
          <a:stretch/>
        </p:blipFill>
        <p:spPr>
          <a:xfrm>
            <a:off x="1720132" y="1169407"/>
            <a:ext cx="2684994" cy="55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2600" y="3228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2600" y="600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F0FE1-EE34-139D-FDA0-77A195F06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84976E-2BB0-7FEC-83BC-0755E4B059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231" b="5549"/>
          <a:stretch/>
        </p:blipFill>
        <p:spPr>
          <a:xfrm>
            <a:off x="2385818" y="1278303"/>
            <a:ext cx="2722695" cy="5504574"/>
          </a:xfrm>
          <a:prstGeom prst="rect">
            <a:avLst/>
          </a:prstGeom>
        </p:spPr>
      </p:pic>
      <p:sp>
        <p:nvSpPr>
          <p:cNvPr id="11" name="내용 개체 틀 14">
            <a:extLst>
              <a:ext uri="{FF2B5EF4-FFF2-40B4-BE49-F238E27FC236}">
                <a16:creationId xmlns:a16="http://schemas.microsoft.com/office/drawing/2014/main" id="{EAED6D79-D9B8-DE1A-0FDA-1073FD2C5795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CF695623-79D6-F361-EFEA-6653448B0D2C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7019D031-801A-5360-FB1E-B36D981A033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E4CE11-9A40-050B-B21C-9071C774336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3B6B-D29B-CE98-6336-8192EDB9BEFA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주요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14091-4746-BE6D-9129-BC36F000D1B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1C23F5-1F94-66E0-327D-AFC7E45C00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5" b="5550"/>
          <a:stretch/>
        </p:blipFill>
        <p:spPr>
          <a:xfrm>
            <a:off x="7147016" y="1278303"/>
            <a:ext cx="2760746" cy="55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5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로젝트 주제 및 개요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Summary )</a:t>
            </a:r>
          </a:p>
        </p:txBody>
      </p:sp>
    </p:spTree>
    <p:extLst>
      <p:ext uri="{BB962C8B-B14F-4D97-AF65-F5344CB8AC3E}">
        <p14:creationId xmlns:p14="http://schemas.microsoft.com/office/powerpoint/2010/main" val="139584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2600" y="3228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2600" y="600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F0FE1-EE34-139D-FDA0-77A195F06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1" name="내용 개체 틀 14">
            <a:extLst>
              <a:ext uri="{FF2B5EF4-FFF2-40B4-BE49-F238E27FC236}">
                <a16:creationId xmlns:a16="http://schemas.microsoft.com/office/drawing/2014/main" id="{EAED6D79-D9B8-DE1A-0FDA-1073FD2C5795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CF695623-79D6-F361-EFEA-6653448B0D2C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7019D031-801A-5360-FB1E-B36D981A033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E4CE11-9A40-050B-B21C-9071C774336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3B6B-D29B-CE98-6336-8192EDB9BEFA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부가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14091-4746-BE6D-9129-BC36F000D1B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58FF087-BE94-E8B1-4AEB-9526350FC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4"/>
          <a:stretch/>
        </p:blipFill>
        <p:spPr>
          <a:xfrm>
            <a:off x="2399887" y="1278303"/>
            <a:ext cx="2684994" cy="55045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22F9D-6E15-3DDD-685B-DDBEFB4E2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83"/>
          <a:stretch/>
        </p:blipFill>
        <p:spPr>
          <a:xfrm>
            <a:off x="7121189" y="1278303"/>
            <a:ext cx="2695213" cy="55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2600" y="600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F0FE1-EE34-139D-FDA0-77A195F06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1" name="내용 개체 틀 14">
            <a:extLst>
              <a:ext uri="{FF2B5EF4-FFF2-40B4-BE49-F238E27FC236}">
                <a16:creationId xmlns:a16="http://schemas.microsoft.com/office/drawing/2014/main" id="{EAED6D79-D9B8-DE1A-0FDA-1073FD2C5795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3" name="내용 개체 틀 19">
            <a:extLst>
              <a:ext uri="{FF2B5EF4-FFF2-40B4-BE49-F238E27FC236}">
                <a16:creationId xmlns:a16="http://schemas.microsoft.com/office/drawing/2014/main" id="{CF695623-79D6-F361-EFEA-6653448B0D2C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7019D031-801A-5360-FB1E-B36D981A033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E4CE11-9A40-050B-B21C-9071C774336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3B6B-D29B-CE98-6336-8192EDB9BEFA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서비스 부가 기능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14091-4746-BE6D-9129-BC36F000D1B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4E8078-B166-DEC9-C80C-31D080546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4"/>
          <a:stretch/>
        </p:blipFill>
        <p:spPr>
          <a:xfrm>
            <a:off x="2401794" y="1278303"/>
            <a:ext cx="2684994" cy="55045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A3DCE2-BFF0-E0D6-8635-BF3E03985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24"/>
          <a:stretch/>
        </p:blipFill>
        <p:spPr>
          <a:xfrm>
            <a:off x="7203691" y="1278308"/>
            <a:ext cx="2684992" cy="55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3EC68-1327-8680-9A56-CADF5BE68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09455B-C20B-2C06-0A99-3B3EA24A1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57" y="916239"/>
            <a:ext cx="7263486" cy="5680165"/>
          </a:xfrm>
          <a:prstGeom prst="rect">
            <a:avLst/>
          </a:prstGeom>
        </p:spPr>
      </p:pic>
      <p:sp>
        <p:nvSpPr>
          <p:cNvPr id="22" name="내용 개체 틀 14">
            <a:extLst>
              <a:ext uri="{FF2B5EF4-FFF2-40B4-BE49-F238E27FC236}">
                <a16:creationId xmlns:a16="http://schemas.microsoft.com/office/drawing/2014/main" id="{1A6F9A18-0255-70AE-FC61-875183932ED6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B711ACD6-6D76-588D-57B4-60B37FC6A9B2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24" name="내용 개체 틀 17">
            <a:extLst>
              <a:ext uri="{FF2B5EF4-FFF2-40B4-BE49-F238E27FC236}">
                <a16:creationId xmlns:a16="http://schemas.microsoft.com/office/drawing/2014/main" id="{D9B973A9-0917-5DAD-4473-44F4E95DF0C9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DDA4F-FB3F-9705-6FAE-76271DA16831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80EE63-FF96-A2E8-B607-C7EF8F86AEA5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58FC6-F341-F392-0F76-6DA5D829C796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4173843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8EBE6-3CB6-0712-F5B7-895E57275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0" name="내용 개체 틀 14">
            <a:extLst>
              <a:ext uri="{FF2B5EF4-FFF2-40B4-BE49-F238E27FC236}">
                <a16:creationId xmlns:a16="http://schemas.microsoft.com/office/drawing/2014/main" id="{46C30CEF-FDC1-00EE-0535-3E08D3A32BA2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2750770F-05BE-990D-F654-1C3471E3CAF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0D3EBBF6-1C2E-87D0-861B-6A4E4680E56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2A79D-5217-6CFB-C801-F0A222499C7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81952-827A-1F08-3750-4FDC6ED7C412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BC23E-273A-A31A-2760-DE60CF00545B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AI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모듈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0307B-D056-0F69-762E-1C006F1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17" y="1184926"/>
            <a:ext cx="8335515" cy="46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850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8EBE6-3CB6-0712-F5B7-895E57275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0" name="내용 개체 틀 14">
            <a:extLst>
              <a:ext uri="{FF2B5EF4-FFF2-40B4-BE49-F238E27FC236}">
                <a16:creationId xmlns:a16="http://schemas.microsoft.com/office/drawing/2014/main" id="{46C30CEF-FDC1-00EE-0535-3E08D3A32BA2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2750770F-05BE-990D-F654-1C3471E3CAF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0D3EBBF6-1C2E-87D0-861B-6A4E4680E56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2A79D-5217-6CFB-C801-F0A222499C7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81952-827A-1F08-3750-4FDC6ED7C412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BC23E-273A-A31A-2760-DE60CF00545B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AI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모듈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0307B-D056-0F69-762E-1C006F1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17" y="1184926"/>
            <a:ext cx="8335515" cy="46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8895A-0963-EDA1-0A0D-93F396E8A958}"/>
              </a:ext>
            </a:extLst>
          </p:cNvPr>
          <p:cNvSpPr>
            <a:spLocks noChangeAspect="1"/>
          </p:cNvSpPr>
          <p:nvPr/>
        </p:nvSpPr>
        <p:spPr>
          <a:xfrm>
            <a:off x="3283590" y="6103500"/>
            <a:ext cx="5494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+mn-ea"/>
                <a:cs typeface="Times New Roman" panose="02020603050405020304" pitchFamily="18" charset="0"/>
              </a:rPr>
              <a:t>Local Search ( </a:t>
            </a:r>
            <a:r>
              <a:rPr lang="ko-KR" altLang="en-US" sz="3200" b="1" dirty="0">
                <a:latin typeface="+mn-ea"/>
                <a:cs typeface="Times New Roman" panose="02020603050405020304" pitchFamily="18" charset="0"/>
              </a:rPr>
              <a:t>부분 탐색 </a:t>
            </a:r>
            <a:r>
              <a:rPr lang="en-US" altLang="ko-KR" sz="3200" b="1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8765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8EBE6-3CB6-0712-F5B7-895E57275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10" name="내용 개체 틀 14">
            <a:extLst>
              <a:ext uri="{FF2B5EF4-FFF2-40B4-BE49-F238E27FC236}">
                <a16:creationId xmlns:a16="http://schemas.microsoft.com/office/drawing/2014/main" id="{46C30CEF-FDC1-00EE-0535-3E08D3A32BA2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2750770F-05BE-990D-F654-1C3471E3CAF0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0D3EBBF6-1C2E-87D0-861B-6A4E4680E562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2A79D-5217-6CFB-C801-F0A222499C7C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81952-827A-1F08-3750-4FDC6ED7C412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BC23E-273A-A31A-2760-DE60CF00545B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AI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모듈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0307B-D056-0F69-762E-1C006F1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2" y="2082742"/>
            <a:ext cx="4512393" cy="24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8895A-0963-EDA1-0A0D-93F396E8A958}"/>
              </a:ext>
            </a:extLst>
          </p:cNvPr>
          <p:cNvSpPr>
            <a:spLocks noChangeAspect="1"/>
          </p:cNvSpPr>
          <p:nvPr/>
        </p:nvSpPr>
        <p:spPr>
          <a:xfrm>
            <a:off x="125298" y="5075550"/>
            <a:ext cx="11941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n-ea"/>
                <a:cs typeface="Times New Roman" panose="02020603050405020304" pitchFamily="18" charset="0"/>
              </a:rPr>
              <a:t>Exhaustive Search ( </a:t>
            </a:r>
            <a:r>
              <a:rPr lang="ko-KR" altLang="en-US" sz="2400" b="1" dirty="0">
                <a:latin typeface="+mn-ea"/>
                <a:cs typeface="Times New Roman" panose="02020603050405020304" pitchFamily="18" charset="0"/>
              </a:rPr>
              <a:t>완전 탐색 </a:t>
            </a:r>
            <a:r>
              <a:rPr lang="en-US" altLang="ko-KR" sz="2400" b="1" dirty="0">
                <a:latin typeface="+mn-ea"/>
                <a:cs typeface="Times New Roman" panose="02020603050405020304" pitchFamily="18" charset="0"/>
              </a:rPr>
              <a:t>)                               Local Search ( </a:t>
            </a:r>
            <a:r>
              <a:rPr lang="ko-KR" altLang="en-US" sz="2400" b="1" dirty="0">
                <a:latin typeface="+mn-ea"/>
                <a:cs typeface="Times New Roman" panose="02020603050405020304" pitchFamily="18" charset="0"/>
              </a:rPr>
              <a:t>부분 탐색 </a:t>
            </a:r>
            <a:r>
              <a:rPr lang="en-US" altLang="ko-KR" sz="2400" b="1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2050" name="Picture 2" descr="재귀함수) $n!$ ($n$ 의 계승) 구하기 - 코딩 연습">
            <a:extLst>
              <a:ext uri="{FF2B5EF4-FFF2-40B4-BE49-F238E27FC236}">
                <a16:creationId xmlns:a16="http://schemas.microsoft.com/office/drawing/2014/main" id="{F5DB283A-E0E3-E3C7-3A7A-38A4A4E8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16" y="1884548"/>
            <a:ext cx="3642579" cy="28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00A072-FD31-995C-9C65-6D6278450B07}"/>
              </a:ext>
            </a:extLst>
          </p:cNvPr>
          <p:cNvSpPr>
            <a:spLocks noChangeAspect="1"/>
          </p:cNvSpPr>
          <p:nvPr/>
        </p:nvSpPr>
        <p:spPr>
          <a:xfrm>
            <a:off x="5315244" y="3717430"/>
            <a:ext cx="15638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atin typeface="+mn-ea"/>
                <a:cs typeface="Times New Roman" panose="02020603050405020304" pitchFamily="18" charset="0"/>
              </a:rPr>
              <a:t>VS</a:t>
            </a:r>
            <a:endParaRPr lang="ko-KR" altLang="en-US" sz="6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100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3EC68-1327-8680-9A56-CADF5BE68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22" name="내용 개체 틀 14">
            <a:extLst>
              <a:ext uri="{FF2B5EF4-FFF2-40B4-BE49-F238E27FC236}">
                <a16:creationId xmlns:a16="http://schemas.microsoft.com/office/drawing/2014/main" id="{1A6F9A18-0255-70AE-FC61-875183932ED6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B711ACD6-6D76-588D-57B4-60B37FC6A9B2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24" name="내용 개체 틀 17">
            <a:extLst>
              <a:ext uri="{FF2B5EF4-FFF2-40B4-BE49-F238E27FC236}">
                <a16:creationId xmlns:a16="http://schemas.microsoft.com/office/drawing/2014/main" id="{D9B973A9-0917-5DAD-4473-44F4E95DF0C9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DDA4F-FB3F-9705-6FAE-76271DA16831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80EE63-FF96-A2E8-B607-C7EF8F86AEA5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58FC6-F341-F392-0F76-6DA5D829C796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AI Sequence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701541-6CD0-3971-AB4D-1C09CB2B5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63" y="683677"/>
            <a:ext cx="6347273" cy="61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58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1FEB0-2F20-B243-73CE-91622736E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61C91AB6-2EC6-1D5E-0BC7-4E5BBEEA1011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A9287F21-731E-3768-28D0-A4E9A2717A23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57457537-6117-569B-8754-8C4FF1E8585A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1498C-1FD0-F095-82B3-D48DEA29ACCA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C88C9-DCAF-4FF8-04D9-AD496F3C60A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49D1-C39D-EE76-960B-1B1C44145CFE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사용자 성향 정리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EAB826-EF82-C187-B86B-617C544D2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8" r="76044" b="77593"/>
          <a:stretch/>
        </p:blipFill>
        <p:spPr>
          <a:xfrm>
            <a:off x="1598887" y="1891890"/>
            <a:ext cx="3980332" cy="973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49FFB6-10FB-D2D0-04D2-CCC3F46EE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 r="76144" b="48629"/>
          <a:stretch/>
        </p:blipFill>
        <p:spPr>
          <a:xfrm>
            <a:off x="1603091" y="2820782"/>
            <a:ext cx="3967715" cy="2398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A07FB-08AC-F7B4-032C-F4F70AF2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6" r="76069" b="28274"/>
          <a:stretch/>
        </p:blipFill>
        <p:spPr>
          <a:xfrm>
            <a:off x="6509621" y="1199691"/>
            <a:ext cx="3980332" cy="1524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DD45B6-7DB6-AD87-21D7-EA0B379D6F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26" r="2527" b="33999"/>
          <a:stretch/>
        </p:blipFill>
        <p:spPr>
          <a:xfrm>
            <a:off x="6518032" y="2724316"/>
            <a:ext cx="3980332" cy="1916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4E19CA-9584-1EE4-31D1-71AC8C3E7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54" r="2424" b="15346"/>
          <a:stretch/>
        </p:blipFill>
        <p:spPr>
          <a:xfrm>
            <a:off x="6513827" y="4664811"/>
            <a:ext cx="3984538" cy="14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3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8EBE6-3CB6-0712-F5B7-895E57275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63E4A346-69CA-664F-F8BC-EE244242C968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36CA153B-9EAE-D93A-EEA8-27B5CCB4BBE7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A641F30E-3537-FB5E-9ED0-3A796F431A71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2D0F1-E790-C745-B080-8A5CFD54BC3B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DF845-EC4D-A53C-6A99-AAC6B126A490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C51AD-DEFC-47E0-2AA4-B3E70FA9514A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사용자 피드백 반영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423ED5-C520-EB29-0817-B4D6A6663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6"/>
          <a:stretch/>
        </p:blipFill>
        <p:spPr>
          <a:xfrm>
            <a:off x="1865918" y="1322362"/>
            <a:ext cx="2520196" cy="5138225"/>
          </a:xfrm>
          <a:prstGeom prst="rect">
            <a:avLst/>
          </a:prstGeom>
        </p:spPr>
      </p:pic>
      <p:pic>
        <p:nvPicPr>
          <p:cNvPr id="15" name="_x442164896">
            <a:extLst>
              <a:ext uri="{FF2B5EF4-FFF2-40B4-BE49-F238E27FC236}">
                <a16:creationId xmlns:a16="http://schemas.microsoft.com/office/drawing/2014/main" id="{5D3BA102-7E9C-EA5D-B416-80B0A7B4C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68" b="90000" l="1306" r="31032">
                        <a14:foregroundMark x1="3047" y1="46290" x2="3358" y2="48871"/>
                        <a14:foregroundMark x1="1368" y1="29516" x2="1555" y2="32097"/>
                        <a14:foregroundMark x1="14925" y1="26774" x2="14801" y2="30645"/>
                        <a14:foregroundMark x1="30410" y1="28871" x2="30286" y2="33065"/>
                        <a14:foregroundMark x1="18532" y1="44839" x2="18532" y2="44839"/>
                        <a14:foregroundMark x1="16480" y1="45645" x2="16480" y2="45645"/>
                        <a14:foregroundMark x1="23570" y1="34677" x2="23570" y2="34677"/>
                        <a14:foregroundMark x1="23445" y1="27581" x2="23445" y2="27581"/>
                        <a14:foregroundMark x1="23632" y1="21452" x2="23632" y2="21452"/>
                        <a14:foregroundMark x1="27674" y1="37258" x2="27674" y2="37258"/>
                        <a14:foregroundMark x1="13557" y1="61452" x2="13557" y2="61452"/>
                        <a14:foregroundMark x1="13246" y1="67419" x2="13246" y2="67419"/>
                        <a14:foregroundMark x1="14055" y1="6129" x2="15983" y2="6452"/>
                        <a14:foregroundMark x1="31032" y1="48548" x2="31032" y2="48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679"/>
          <a:stretch/>
        </p:blipFill>
        <p:spPr bwMode="auto">
          <a:xfrm>
            <a:off x="7805888" y="2051973"/>
            <a:ext cx="2677552" cy="300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Right arrow ">
            <a:extLst>
              <a:ext uri="{FF2B5EF4-FFF2-40B4-BE49-F238E27FC236}">
                <a16:creationId xmlns:a16="http://schemas.microsoft.com/office/drawing/2014/main" id="{61E80FFB-ED22-515C-374A-306F88E38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60" y="3387468"/>
            <a:ext cx="661680" cy="66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00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1FEB0-2F20-B243-73CE-91622736E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61C91AB6-2EC6-1D5E-0BC7-4E5BBEEA1011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A9287F21-731E-3768-28D0-A4E9A2717A23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57457537-6117-569B-8754-8C4FF1E8585A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1498C-1FD0-F095-82B3-D48DEA29ACCA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C88C9-DCAF-4FF8-04D9-AD496F3C60A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49D1-C39D-EE76-960B-1B1C44145CFE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확장성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–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관광지 자동 추가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B3D737-66FE-F022-D68E-A1EC22B69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" t="11938" r="45831"/>
          <a:stretch/>
        </p:blipFill>
        <p:spPr>
          <a:xfrm>
            <a:off x="1572192" y="2041218"/>
            <a:ext cx="3304782" cy="35921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FF24B9-2820-EC4E-E403-7CF290D6D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82" r="41029" b="4098"/>
          <a:stretch/>
        </p:blipFill>
        <p:spPr>
          <a:xfrm>
            <a:off x="7278038" y="2041218"/>
            <a:ext cx="4116796" cy="3592104"/>
          </a:xfrm>
          <a:prstGeom prst="rect">
            <a:avLst/>
          </a:prstGeom>
        </p:spPr>
      </p:pic>
      <p:pic>
        <p:nvPicPr>
          <p:cNvPr id="15" name="그림 14" descr="Right arrow ">
            <a:extLst>
              <a:ext uri="{FF2B5EF4-FFF2-40B4-BE49-F238E27FC236}">
                <a16:creationId xmlns:a16="http://schemas.microsoft.com/office/drawing/2014/main" id="{73FE47E9-DEA9-710B-D524-1C063282A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60" y="3387468"/>
            <a:ext cx="661680" cy="66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81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9E364-A4A6-BC3E-5A56-CB3FC19D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62" y="2284040"/>
            <a:ext cx="9400676" cy="300867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600" dirty="0"/>
              <a:t>여러분은 여행 계획을 짤 때</a:t>
            </a:r>
            <a:r>
              <a:rPr lang="en-US" altLang="ko-KR" sz="3600" dirty="0"/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3600" u="sng" dirty="0"/>
              <a:t>고민하느라 힘들었던 경험</a:t>
            </a:r>
            <a:r>
              <a:rPr lang="ko-KR" altLang="en-US" sz="3600" dirty="0"/>
              <a:t>이 </a:t>
            </a:r>
            <a:r>
              <a:rPr lang="ko-KR" altLang="en-US" sz="3600" dirty="0" err="1"/>
              <a:t>있으신가요</a:t>
            </a:r>
            <a:r>
              <a:rPr lang="en-US" altLang="ko-KR" sz="3600" dirty="0"/>
              <a:t>??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8C424D-6C1F-84EE-5891-1515F07A9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CE788-E353-9E56-1268-E37B98F96238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주제 및 개요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499686-3238-D8F9-DDD5-41F628CD5867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868D2-9275-EE0B-4A6D-0BBAC5E224C7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질문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54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0570" y="1783401"/>
            <a:ext cx="10515600" cy="4351338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지도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네이버지도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숙소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관광지 검색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구글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Places API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이동시간 계산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자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동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차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네이버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directions5</a:t>
            </a: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이동시간 계산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대중교통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구글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directions API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관광지 정보 검색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구글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Places API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 맛집 추천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카카오 주변검색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B0009-3EE7-B200-D8FA-8E39F20BB1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AE981701-650B-E0EB-B58D-FD287B18CFCE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A4829EFE-1964-520B-F84A-D03DACB16CD5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3D0D985F-93D7-790C-8E01-347327D5924E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788AC-1331-CA8C-97D1-10A502E9CF55}"/>
              </a:ext>
            </a:extLst>
          </p:cNvPr>
          <p:cNvSpPr txBox="1"/>
          <p:nvPr/>
        </p:nvSpPr>
        <p:spPr>
          <a:xfrm>
            <a:off x="563834" y="261596"/>
            <a:ext cx="4730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5.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완성 프로젝트 소개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229598-4CFF-27BC-16CF-314496273B3F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88AFA-7977-E2F9-9DAB-F713163D217A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사용한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264705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06.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로젝트 보완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Improve )</a:t>
            </a:r>
          </a:p>
        </p:txBody>
      </p:sp>
    </p:spTree>
    <p:extLst>
      <p:ext uri="{BB962C8B-B14F-4D97-AF65-F5344CB8AC3E}">
        <p14:creationId xmlns:p14="http://schemas.microsoft.com/office/powerpoint/2010/main" val="3936910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사람이(가) 표시된 사진&#10;&#10;자동 생성된 설명">
            <a:extLst>
              <a:ext uri="{FF2B5EF4-FFF2-40B4-BE49-F238E27FC236}">
                <a16:creationId xmlns:a16="http://schemas.microsoft.com/office/drawing/2014/main" id="{571599AC-C56E-5CC4-B954-7CCB9CCDF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5" y="4134258"/>
            <a:ext cx="1232064" cy="2190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73A518-2F2E-FADB-C750-88EFFD6B2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6" name="그림 5" descr="텍스트, 사람, 실내, 손이(가) 표시된 사진&#10;&#10;자동 생성된 설명">
            <a:extLst>
              <a:ext uri="{FF2B5EF4-FFF2-40B4-BE49-F238E27FC236}">
                <a16:creationId xmlns:a16="http://schemas.microsoft.com/office/drawing/2014/main" id="{CDC504C7-71FC-CBE5-E055-7AA2C6AA4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77099" y="1637432"/>
            <a:ext cx="1229545" cy="1229545"/>
          </a:xfrm>
          <a:prstGeom prst="rect">
            <a:avLst/>
          </a:prstGeom>
        </p:spPr>
      </p:pic>
      <p:pic>
        <p:nvPicPr>
          <p:cNvPr id="8" name="그림 7" descr="사람이(가) 표시된 사진&#10;&#10;자동 생성된 설명">
            <a:extLst>
              <a:ext uri="{FF2B5EF4-FFF2-40B4-BE49-F238E27FC236}">
                <a16:creationId xmlns:a16="http://schemas.microsoft.com/office/drawing/2014/main" id="{39C34F6C-CC44-A062-16F1-4A487CECA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03353" y="545112"/>
            <a:ext cx="1233604" cy="1233604"/>
          </a:xfrm>
          <a:prstGeom prst="rect">
            <a:avLst/>
          </a:prstGeom>
        </p:spPr>
      </p:pic>
      <p:pic>
        <p:nvPicPr>
          <p:cNvPr id="10" name="그림 9" descr="텍스트, 사람, 손이(가) 표시된 사진&#10;&#10;자동 생성된 설명">
            <a:extLst>
              <a:ext uri="{FF2B5EF4-FFF2-40B4-BE49-F238E27FC236}">
                <a16:creationId xmlns:a16="http://schemas.microsoft.com/office/drawing/2014/main" id="{FA43F09A-200D-B101-0D21-2CFE5B4E33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2686" y="954441"/>
            <a:ext cx="1233604" cy="1233604"/>
          </a:xfrm>
          <a:prstGeom prst="rect">
            <a:avLst/>
          </a:prstGeom>
        </p:spPr>
      </p:pic>
      <p:pic>
        <p:nvPicPr>
          <p:cNvPr id="12" name="그림 11" descr="사람, 실내이(가) 표시된 사진&#10;&#10;자동 생성된 설명">
            <a:extLst>
              <a:ext uri="{FF2B5EF4-FFF2-40B4-BE49-F238E27FC236}">
                <a16:creationId xmlns:a16="http://schemas.microsoft.com/office/drawing/2014/main" id="{4CAD0608-2A4B-E3E4-3F23-3C42248EC4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691" y="1871393"/>
            <a:ext cx="1233604" cy="1233604"/>
          </a:xfrm>
          <a:prstGeom prst="rect">
            <a:avLst/>
          </a:prstGeom>
        </p:spPr>
      </p:pic>
      <p:pic>
        <p:nvPicPr>
          <p:cNvPr id="14" name="그림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CED3C7FC-BE90-EE96-93FB-8CFE0ADC63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0584" y="897671"/>
            <a:ext cx="1233604" cy="1233604"/>
          </a:xfrm>
          <a:prstGeom prst="rect">
            <a:avLst/>
          </a:prstGeom>
        </p:spPr>
      </p:pic>
      <p:pic>
        <p:nvPicPr>
          <p:cNvPr id="16" name="그림 15" descr="텍스트, 사람, 전자기기이(가) 표시된 사진&#10;&#10;자동 생성된 설명">
            <a:extLst>
              <a:ext uri="{FF2B5EF4-FFF2-40B4-BE49-F238E27FC236}">
                <a16:creationId xmlns:a16="http://schemas.microsoft.com/office/drawing/2014/main" id="{3A7CFE92-8CE4-524C-75BE-D365713AD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53133" y="2581531"/>
            <a:ext cx="1233586" cy="1233586"/>
          </a:xfrm>
          <a:prstGeom prst="rect">
            <a:avLst/>
          </a:prstGeom>
        </p:spPr>
      </p:pic>
      <p:pic>
        <p:nvPicPr>
          <p:cNvPr id="18" name="그림 17" descr="사람, 실내이(가) 표시된 사진&#10;&#10;자동 생성된 설명">
            <a:extLst>
              <a:ext uri="{FF2B5EF4-FFF2-40B4-BE49-F238E27FC236}">
                <a16:creationId xmlns:a16="http://schemas.microsoft.com/office/drawing/2014/main" id="{656BD494-62B2-BE51-6326-B405459677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0123" y="577809"/>
            <a:ext cx="1233595" cy="1233595"/>
          </a:xfrm>
          <a:prstGeom prst="rect">
            <a:avLst/>
          </a:prstGeom>
        </p:spPr>
      </p:pic>
      <p:pic>
        <p:nvPicPr>
          <p:cNvPr id="20" name="그림 19" descr="사람이(가) 표시된 사진&#10;&#10;자동 생성된 설명">
            <a:extLst>
              <a:ext uri="{FF2B5EF4-FFF2-40B4-BE49-F238E27FC236}">
                <a16:creationId xmlns:a16="http://schemas.microsoft.com/office/drawing/2014/main" id="{307757F4-F0EE-0C5F-2479-C72EA6782C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88" y="1309169"/>
            <a:ext cx="1644794" cy="1233595"/>
          </a:xfrm>
          <a:prstGeom prst="rect">
            <a:avLst/>
          </a:prstGeom>
        </p:spPr>
      </p:pic>
      <p:pic>
        <p:nvPicPr>
          <p:cNvPr id="22" name="그림 21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1DA1C28E-CEA2-C197-8911-16837A5D92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02" y="1772936"/>
            <a:ext cx="1639390" cy="1229543"/>
          </a:xfrm>
          <a:prstGeom prst="rect">
            <a:avLst/>
          </a:prstGeom>
        </p:spPr>
      </p:pic>
      <p:pic>
        <p:nvPicPr>
          <p:cNvPr id="24" name="그림 2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238DF93D-4802-5968-A3B8-CA2FD2A188A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19" y="4336031"/>
            <a:ext cx="1644787" cy="1233590"/>
          </a:xfrm>
          <a:prstGeom prst="rect">
            <a:avLst/>
          </a:prstGeom>
        </p:spPr>
      </p:pic>
      <p:pic>
        <p:nvPicPr>
          <p:cNvPr id="26" name="그림 25" descr="텍스트, 사람, 머리카락이(가) 표시된 사진&#10;&#10;자동 생성된 설명">
            <a:extLst>
              <a:ext uri="{FF2B5EF4-FFF2-40B4-BE49-F238E27FC236}">
                <a16:creationId xmlns:a16="http://schemas.microsoft.com/office/drawing/2014/main" id="{1D85C84D-B8AB-53EC-C023-9BC16B8347D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9978" y="3094967"/>
            <a:ext cx="1233581" cy="925186"/>
          </a:xfrm>
          <a:prstGeom prst="rect">
            <a:avLst/>
          </a:prstGeom>
        </p:spPr>
      </p:pic>
      <p:pic>
        <p:nvPicPr>
          <p:cNvPr id="28" name="그림 27" descr="텍스트, 사람, 노트북, 컴퓨터이(가) 표시된 사진&#10;&#10;자동 생성된 설명">
            <a:extLst>
              <a:ext uri="{FF2B5EF4-FFF2-40B4-BE49-F238E27FC236}">
                <a16:creationId xmlns:a16="http://schemas.microsoft.com/office/drawing/2014/main" id="{85B77E07-C6C4-B4F7-51BD-C1A4DDA9D19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89" y="2650212"/>
            <a:ext cx="1644781" cy="1233585"/>
          </a:xfrm>
          <a:prstGeom prst="rect">
            <a:avLst/>
          </a:prstGeom>
        </p:spPr>
      </p:pic>
      <p:pic>
        <p:nvPicPr>
          <p:cNvPr id="30" name="그림 29" descr="텍스트, 컴퓨터, 책상이(가) 표시된 사진&#10;&#10;자동 생성된 설명">
            <a:extLst>
              <a:ext uri="{FF2B5EF4-FFF2-40B4-BE49-F238E27FC236}">
                <a16:creationId xmlns:a16="http://schemas.microsoft.com/office/drawing/2014/main" id="{97EF45CA-1086-2D9E-4663-13FAAD6733B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5" y="2975573"/>
            <a:ext cx="1644766" cy="12335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996E32D-3CF7-F2B4-A09A-F9AC5B11D51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32645" y="5320095"/>
            <a:ext cx="1233569" cy="925178"/>
          </a:xfrm>
          <a:prstGeom prst="rect">
            <a:avLst/>
          </a:prstGeom>
        </p:spPr>
      </p:pic>
      <p:pic>
        <p:nvPicPr>
          <p:cNvPr id="38" name="그림 3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AE8C79E-5B0E-B9C1-A539-7832CBA6265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7019" y="2317604"/>
            <a:ext cx="1233569" cy="925178"/>
          </a:xfrm>
          <a:prstGeom prst="rect">
            <a:avLst/>
          </a:prstGeom>
        </p:spPr>
      </p:pic>
      <p:pic>
        <p:nvPicPr>
          <p:cNvPr id="40" name="그림 39" descr="사람, 침대, 실내이(가) 표시된 사진&#10;&#10;자동 생성된 설명">
            <a:extLst>
              <a:ext uri="{FF2B5EF4-FFF2-40B4-BE49-F238E27FC236}">
                <a16:creationId xmlns:a16="http://schemas.microsoft.com/office/drawing/2014/main" id="{900EAE64-A45B-0CAC-E056-CA8D15E893A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786" y="3161889"/>
            <a:ext cx="1233568" cy="925176"/>
          </a:xfrm>
          <a:prstGeom prst="rect">
            <a:avLst/>
          </a:prstGeom>
        </p:spPr>
      </p:pic>
      <p:pic>
        <p:nvPicPr>
          <p:cNvPr id="42" name="그림 41" descr="텍스트, 사람, 손이(가) 표시된 사진&#10;&#10;자동 생성된 설명">
            <a:extLst>
              <a:ext uri="{FF2B5EF4-FFF2-40B4-BE49-F238E27FC236}">
                <a16:creationId xmlns:a16="http://schemas.microsoft.com/office/drawing/2014/main" id="{A886E972-64BE-5D9B-336A-1E89597CA1D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7477" y="3551174"/>
            <a:ext cx="1233566" cy="925175"/>
          </a:xfrm>
          <a:prstGeom prst="rect">
            <a:avLst/>
          </a:prstGeom>
        </p:spPr>
      </p:pic>
      <p:pic>
        <p:nvPicPr>
          <p:cNvPr id="46" name="그림 45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FA329F6F-E492-0B02-32AA-53E4294AF07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36" y="5166164"/>
            <a:ext cx="1233566" cy="925175"/>
          </a:xfrm>
          <a:prstGeom prst="rect">
            <a:avLst/>
          </a:prstGeom>
        </p:spPr>
      </p:pic>
      <p:pic>
        <p:nvPicPr>
          <p:cNvPr id="48" name="그림 47" descr="사람, 실내이(가) 표시된 사진&#10;&#10;자동 생성된 설명">
            <a:extLst>
              <a:ext uri="{FF2B5EF4-FFF2-40B4-BE49-F238E27FC236}">
                <a16:creationId xmlns:a16="http://schemas.microsoft.com/office/drawing/2014/main" id="{48F736AF-4D9D-4556-BAD3-177CBA74A1F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3307" y="3495649"/>
            <a:ext cx="1233564" cy="925174"/>
          </a:xfrm>
          <a:prstGeom prst="rect">
            <a:avLst/>
          </a:prstGeom>
        </p:spPr>
      </p:pic>
      <p:pic>
        <p:nvPicPr>
          <p:cNvPr id="50" name="그림 49" descr="사람, 실내이(가) 표시된 사진&#10;&#10;자동 생성된 설명">
            <a:extLst>
              <a:ext uri="{FF2B5EF4-FFF2-40B4-BE49-F238E27FC236}">
                <a16:creationId xmlns:a16="http://schemas.microsoft.com/office/drawing/2014/main" id="{2B1DDBC1-CC4F-46B2-29A6-0984F73DB4A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191" y="5649772"/>
            <a:ext cx="1233556" cy="9251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741C59A-5A37-5295-C611-8D8791D2744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8" y="4760530"/>
            <a:ext cx="925171" cy="1233561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C58B3CEE-B1F9-F7D0-5426-DE67DC97054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9668" y="2772400"/>
            <a:ext cx="1233559" cy="1233559"/>
          </a:xfrm>
          <a:prstGeom prst="rect">
            <a:avLst/>
          </a:prstGeom>
        </p:spPr>
      </p:pic>
      <p:sp>
        <p:nvSpPr>
          <p:cNvPr id="57" name="내용 개체 틀 14">
            <a:extLst>
              <a:ext uri="{FF2B5EF4-FFF2-40B4-BE49-F238E27FC236}">
                <a16:creationId xmlns:a16="http://schemas.microsoft.com/office/drawing/2014/main" id="{8752D7CE-B3C6-CE4E-9659-B297F2DC2AA1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58" name="내용 개체 틀 19">
            <a:extLst>
              <a:ext uri="{FF2B5EF4-FFF2-40B4-BE49-F238E27FC236}">
                <a16:creationId xmlns:a16="http://schemas.microsoft.com/office/drawing/2014/main" id="{F1BE44B6-40A5-F2F4-5CBB-E9595A0A9AF4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59" name="내용 개체 틀 17">
            <a:extLst>
              <a:ext uri="{FF2B5EF4-FFF2-40B4-BE49-F238E27FC236}">
                <a16:creationId xmlns:a16="http://schemas.microsoft.com/office/drawing/2014/main" id="{A58E6311-FFB6-CED0-1214-9C51218A1AB4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3B3CB7-0667-5A28-4D2B-4387A9E2DA31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6.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보완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DF2A4B-40F7-38F5-CDFE-89596EACEB2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1E071-C1E2-EB58-46A8-015059968668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차 고객 인터뷰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64" name="그림 63" descr="사람이(가) 표시된 사진&#10;&#10;자동 생성된 설명">
            <a:extLst>
              <a:ext uri="{FF2B5EF4-FFF2-40B4-BE49-F238E27FC236}">
                <a16:creationId xmlns:a16="http://schemas.microsoft.com/office/drawing/2014/main" id="{5E64840F-2137-411A-2703-CC51E47EBB9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4" y="4696528"/>
            <a:ext cx="1221926" cy="2172313"/>
          </a:xfrm>
          <a:prstGeom prst="rect">
            <a:avLst/>
          </a:prstGeom>
        </p:spPr>
      </p:pic>
      <p:pic>
        <p:nvPicPr>
          <p:cNvPr id="66" name="그림 6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6FE17AB-E08F-5BDA-812C-777B2CDA6E0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26" y="365832"/>
            <a:ext cx="1242187" cy="2208333"/>
          </a:xfrm>
          <a:prstGeom prst="rect">
            <a:avLst/>
          </a:prstGeom>
        </p:spPr>
      </p:pic>
      <p:pic>
        <p:nvPicPr>
          <p:cNvPr id="70" name="그림 6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F4D66A16-F801-C4F2-39C4-51BC0B75786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50" y="4587069"/>
            <a:ext cx="1232064" cy="2190336"/>
          </a:xfrm>
          <a:prstGeom prst="rect">
            <a:avLst/>
          </a:prstGeom>
        </p:spPr>
      </p:pic>
      <p:pic>
        <p:nvPicPr>
          <p:cNvPr id="72" name="그림 71" descr="텍스트이(가) 표시된 사진&#10;&#10;자동 생성된 설명">
            <a:extLst>
              <a:ext uri="{FF2B5EF4-FFF2-40B4-BE49-F238E27FC236}">
                <a16:creationId xmlns:a16="http://schemas.microsoft.com/office/drawing/2014/main" id="{C4F4D2D0-2D28-185E-15C0-4BAF05B69E5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2" y="2488195"/>
            <a:ext cx="1242187" cy="2208333"/>
          </a:xfrm>
          <a:prstGeom prst="rect">
            <a:avLst/>
          </a:prstGeom>
        </p:spPr>
      </p:pic>
      <p:pic>
        <p:nvPicPr>
          <p:cNvPr id="78" name="그림 77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DB90B5A-6E59-19B8-364E-F27F16F8A65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06" y="4533583"/>
            <a:ext cx="1233585" cy="2190336"/>
          </a:xfrm>
          <a:prstGeom prst="rect">
            <a:avLst/>
          </a:prstGeom>
        </p:spPr>
      </p:pic>
      <p:pic>
        <p:nvPicPr>
          <p:cNvPr id="80" name="그림 7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E707AF7-417B-DC5D-4C0E-3BF3B41204D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93" y="4041887"/>
            <a:ext cx="1233585" cy="21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4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9F0F7F-1465-224A-58BD-B66BED188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5283CC88-19C4-5352-7E16-46A7F09E5BB4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784D9E0E-BAE7-5922-9552-1B21B75014C1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DB2547FA-B50E-11E1-3D25-303B9BE3C2EE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7723A-2AB6-781D-647F-A1B0F9317FAA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6.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보완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5672-9A7A-8896-00D3-804F5BEDF6F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78314-1AC8-2477-8A7A-FAEA0537B78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차 고객 인터뷰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FC54B66-AEF3-1152-586C-9B01E5728B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2" y="1380926"/>
            <a:ext cx="2805396" cy="4987368"/>
          </a:xfrm>
          <a:prstGeom prst="rect">
            <a:avLst/>
          </a:prstGeom>
        </p:spPr>
      </p:pic>
      <p:pic>
        <p:nvPicPr>
          <p:cNvPr id="13" name="그림 12" descr="실내, 사람이(가) 표시된 사진&#10;&#10;자동 생성된 설명">
            <a:extLst>
              <a:ext uri="{FF2B5EF4-FFF2-40B4-BE49-F238E27FC236}">
                <a16:creationId xmlns:a16="http://schemas.microsoft.com/office/drawing/2014/main" id="{75E1A84D-64F0-82E0-63AA-A92C5998B9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98" y="1381991"/>
            <a:ext cx="2805396" cy="4987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D8823A-E3A3-9A02-0681-92A04E562D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4" y="1390918"/>
            <a:ext cx="2796858" cy="49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81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9F0F7F-1465-224A-58BD-B66BED188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5283CC88-19C4-5352-7E16-46A7F09E5BB4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784D9E0E-BAE7-5922-9552-1B21B75014C1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DB2547FA-B50E-11E1-3D25-303B9BE3C2EE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7723A-2AB6-781D-647F-A1B0F9317FAA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6.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보완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5672-9A7A-8896-00D3-804F5BEDF6FA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78314-1AC8-2477-8A7A-FAEA0537B785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디버깅 오류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보완사항 정리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4E4FD4-D46C-D4DA-8DBD-589E5E12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21" y="1814226"/>
            <a:ext cx="6334125" cy="3876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28EB5-A26B-A8B9-AF5A-59260358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6" y="1814226"/>
            <a:ext cx="5329473" cy="36536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DD80A-668E-F7C6-2CEC-F68ED619D058}"/>
              </a:ext>
            </a:extLst>
          </p:cNvPr>
          <p:cNvSpPr>
            <a:spLocks noChangeAspect="1"/>
          </p:cNvSpPr>
          <p:nvPr/>
        </p:nvSpPr>
        <p:spPr>
          <a:xfrm>
            <a:off x="1511668" y="5934368"/>
            <a:ext cx="2655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디버깅 오류</a:t>
            </a:r>
            <a:endParaRPr lang="en-US" altLang="ko-KR" sz="20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F8BCD0-3453-AE17-0079-561E2CBFA597}"/>
              </a:ext>
            </a:extLst>
          </p:cNvPr>
          <p:cNvSpPr>
            <a:spLocks noChangeAspect="1"/>
          </p:cNvSpPr>
          <p:nvPr/>
        </p:nvSpPr>
        <p:spPr>
          <a:xfrm>
            <a:off x="7749343" y="5934368"/>
            <a:ext cx="1898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보완 사항</a:t>
            </a:r>
            <a:endParaRPr lang="ko-KR" altLang="en-US" sz="20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80560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9F0F7F-1465-224A-58BD-B66BED18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00D4C5AB-5675-79A2-81F0-EB9282955583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B5897BE8-E989-406A-65D8-B0725C5C3CD8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889D2915-0A61-DB3E-D506-0B6AAF11704A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7C630-5049-7A29-3E31-A39835A2866D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6.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프로젝트 보완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96E879-C839-E609-5C67-56FFA2C76B9F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A9289-B67A-E480-1DB4-CBC63443217B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프로젝트 개선 작업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BFE247-5B55-3B94-E8DB-83ECF7BEB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499"/>
          <a:stretch/>
        </p:blipFill>
        <p:spPr>
          <a:xfrm>
            <a:off x="1272590" y="2143311"/>
            <a:ext cx="3787471" cy="3157596"/>
          </a:xfrm>
          <a:prstGeom prst="rect">
            <a:avLst/>
          </a:prstGeom>
        </p:spPr>
      </p:pic>
      <p:pic>
        <p:nvPicPr>
          <p:cNvPr id="19" name="그림 18" descr="Right arrow ">
            <a:extLst>
              <a:ext uri="{FF2B5EF4-FFF2-40B4-BE49-F238E27FC236}">
                <a16:creationId xmlns:a16="http://schemas.microsoft.com/office/drawing/2014/main" id="{7454161E-B5A6-7C58-B64A-B55BAD4BE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60" y="3387468"/>
            <a:ext cx="661680" cy="66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7ECD9D-ACA3-3036-92A5-2A3D064BC0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231" b="5549"/>
          <a:stretch/>
        </p:blipFill>
        <p:spPr>
          <a:xfrm>
            <a:off x="7241602" y="1353426"/>
            <a:ext cx="2722695" cy="55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5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07.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 효과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Benefit )</a:t>
            </a:r>
          </a:p>
        </p:txBody>
      </p:sp>
    </p:spTree>
    <p:extLst>
      <p:ext uri="{BB962C8B-B14F-4D97-AF65-F5344CB8AC3E}">
        <p14:creationId xmlns:p14="http://schemas.microsoft.com/office/powerpoint/2010/main" val="3261662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72323D-0E6D-0300-0C1D-6F5A1E3DA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7" name="내용 개체 틀 14">
            <a:extLst>
              <a:ext uri="{FF2B5EF4-FFF2-40B4-BE49-F238E27FC236}">
                <a16:creationId xmlns:a16="http://schemas.microsoft.com/office/drawing/2014/main" id="{0BF2D075-D6E6-D981-747A-607415E1682D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8" name="내용 개체 틀 19">
            <a:extLst>
              <a:ext uri="{FF2B5EF4-FFF2-40B4-BE49-F238E27FC236}">
                <a16:creationId xmlns:a16="http://schemas.microsoft.com/office/drawing/2014/main" id="{32CB10EB-AC11-9C0C-DFF3-5B6186AC9C32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9" name="내용 개체 틀 17">
            <a:extLst>
              <a:ext uri="{FF2B5EF4-FFF2-40B4-BE49-F238E27FC236}">
                <a16:creationId xmlns:a16="http://schemas.microsoft.com/office/drawing/2014/main" id="{67B0F56F-C663-EEE8-6525-661055DA312B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D71FE-75E3-CC86-DFEE-B6A0A61D2B51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7.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기대 효과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8574CB-5EF8-E41D-36B0-91D1BAB00A59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2DAA71-F2D5-3BF2-3EDE-890510C3F48D}"/>
              </a:ext>
            </a:extLst>
          </p:cNvPr>
          <p:cNvSpPr>
            <a:spLocks noChangeAspect="1"/>
          </p:cNvSpPr>
          <p:nvPr/>
        </p:nvSpPr>
        <p:spPr>
          <a:xfrm>
            <a:off x="652224" y="4515872"/>
            <a:ext cx="2553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누구나 쉽고 빠르게 </a:t>
            </a:r>
            <a:endParaRPr lang="en-US" altLang="ko-KR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여행 계획 수립 가능</a:t>
            </a:r>
            <a:endParaRPr lang="ko-KR" altLang="en-US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51C724-E34D-0EDE-BD3E-48017C0759CE}"/>
              </a:ext>
            </a:extLst>
          </p:cNvPr>
          <p:cNvSpPr>
            <a:spLocks noChangeAspect="1"/>
          </p:cNvSpPr>
          <p:nvPr/>
        </p:nvSpPr>
        <p:spPr>
          <a:xfrm>
            <a:off x="3497257" y="4515871"/>
            <a:ext cx="2455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시간 </a:t>
            </a:r>
            <a:r>
              <a:rPr lang="en-US" altLang="ko-KR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&amp; </a:t>
            </a:r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에너지 절약</a:t>
            </a:r>
            <a:endParaRPr lang="ko-KR" altLang="en-US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59D654-E1C5-7BED-16D2-AB159A4F5029}"/>
              </a:ext>
            </a:extLst>
          </p:cNvPr>
          <p:cNvSpPr>
            <a:spLocks noChangeAspect="1"/>
          </p:cNvSpPr>
          <p:nvPr/>
        </p:nvSpPr>
        <p:spPr>
          <a:xfrm>
            <a:off x="6244346" y="4515872"/>
            <a:ext cx="2553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여행 사업 부흥 가속</a:t>
            </a:r>
            <a:r>
              <a:rPr lang="en-US" altLang="ko-KR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관광 독려</a:t>
            </a:r>
            <a:endParaRPr lang="ko-KR" altLang="en-US" sz="14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9CBF361-8491-8898-645E-C19138B7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8" y="2279227"/>
            <a:ext cx="1898356" cy="18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E8E0C01-05C3-11AE-67BE-F5B42EC6F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693" y="2279224"/>
            <a:ext cx="1898358" cy="1898358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60CC649D-A156-4AB5-4B0F-05A9E781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20" y="2279223"/>
            <a:ext cx="1898359" cy="18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BC2E9AB-53DB-1C4A-2107-925825A1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47" y="2279223"/>
            <a:ext cx="1898360" cy="18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8DF33-CEC0-2CE0-13F0-DC2837A4823C}"/>
              </a:ext>
            </a:extLst>
          </p:cNvPr>
          <p:cNvSpPr>
            <a:spLocks noChangeAspect="1"/>
          </p:cNvSpPr>
          <p:nvPr/>
        </p:nvSpPr>
        <p:spPr>
          <a:xfrm>
            <a:off x="8831386" y="4515872"/>
            <a:ext cx="3081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기존에 생각치 못한</a:t>
            </a:r>
            <a:endParaRPr lang="en-US" altLang="ko-KR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ko-KR" altLang="en-US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다양한 관광지 체험 가능</a:t>
            </a:r>
            <a:endParaRPr lang="ko-KR" altLang="en-US" sz="14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3080" name="Picture 8" descr="New ">
            <a:extLst>
              <a:ext uri="{FF2B5EF4-FFF2-40B4-BE49-F238E27FC236}">
                <a16:creationId xmlns:a16="http://schemas.microsoft.com/office/drawing/2014/main" id="{7A93A081-7F50-47E7-ABB8-4FBE8E4E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69" y="2199638"/>
            <a:ext cx="663786" cy="66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19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즈니스 모델 캔버스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BMC )</a:t>
            </a:r>
          </a:p>
        </p:txBody>
      </p:sp>
    </p:spTree>
    <p:extLst>
      <p:ext uri="{BB962C8B-B14F-4D97-AF65-F5344CB8AC3E}">
        <p14:creationId xmlns:p14="http://schemas.microsoft.com/office/powerpoint/2010/main" val="2736824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0929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7" name="그림 1" descr="텍스트, 영수증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32879"/>
            <a:ext cx="8610600" cy="52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21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6DF85-C18B-2D51-E332-5EF10F7C6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4" name="내용 개체 틀 14">
            <a:extLst>
              <a:ext uri="{FF2B5EF4-FFF2-40B4-BE49-F238E27FC236}">
                <a16:creationId xmlns:a16="http://schemas.microsoft.com/office/drawing/2014/main" id="{6AE8C710-B290-84C6-8BF8-DC8BD4FBE3CC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4F27C1A2-A2FA-26CA-AC16-647B2631C73F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8" name="내용 개체 틀 17">
            <a:extLst>
              <a:ext uri="{FF2B5EF4-FFF2-40B4-BE49-F238E27FC236}">
                <a16:creationId xmlns:a16="http://schemas.microsoft.com/office/drawing/2014/main" id="{7E0C109B-C3F6-F411-DCA9-3A37185A3EF7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958C6-598E-9CBC-9AF2-251ECA93311A}"/>
              </a:ext>
            </a:extLst>
          </p:cNvPr>
          <p:cNvSpPr txBox="1"/>
          <p:nvPr/>
        </p:nvSpPr>
        <p:spPr>
          <a:xfrm>
            <a:off x="563834" y="261596"/>
            <a:ext cx="3556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8.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비즈니스 모델 캔버스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3AA34C-CA2B-C4E9-F5D0-A63B87ED87AF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7021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C7F86B3-B750-08F0-59C9-83394C88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03" y="4205852"/>
            <a:ext cx="6653575" cy="96552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959" y="6592710"/>
            <a:ext cx="345411" cy="18516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91" y="967563"/>
            <a:ext cx="9247240" cy="12340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17028" y="6193782"/>
            <a:ext cx="3874972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algn="just">
              <a:lnSpc>
                <a:spcPct val="50000"/>
              </a:lnSpc>
              <a:spcAft>
                <a:spcPts val="800"/>
              </a:spcAft>
            </a:pPr>
            <a:endParaRPr lang="en-US" altLang="ko-KR" sz="600" b="1" kern="100" dirty="0">
              <a:cs typeface="Times New Roman" panose="02020603050405020304" pitchFamily="18" charset="0"/>
            </a:endParaRPr>
          </a:p>
          <a:p>
            <a:pPr marL="482600" algn="just">
              <a:lnSpc>
                <a:spcPct val="50000"/>
              </a:lnSpc>
              <a:spcAft>
                <a:spcPts val="800"/>
              </a:spcAft>
            </a:pPr>
            <a:r>
              <a:rPr lang="ko-KR" altLang="ko-KR" sz="600" b="1" kern="100" dirty="0">
                <a:cs typeface="Times New Roman" panose="02020603050405020304" pitchFamily="18" charset="0"/>
              </a:rPr>
              <a:t>출처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) </a:t>
            </a:r>
            <a:r>
              <a:rPr lang="ko-KR" altLang="ko-KR" sz="600" b="1" kern="100" dirty="0">
                <a:cs typeface="Times New Roman" panose="02020603050405020304" pitchFamily="18" charset="0"/>
              </a:rPr>
              <a:t>동아일보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, https://www.donga.com/news/Culture/article/all/20190311/94475993/1</a:t>
            </a:r>
          </a:p>
          <a:p>
            <a:pPr marL="482600" algn="just">
              <a:lnSpc>
                <a:spcPct val="50000"/>
              </a:lnSpc>
              <a:spcAft>
                <a:spcPts val="800"/>
              </a:spcAft>
            </a:pPr>
            <a:r>
              <a:rPr lang="ko-KR" altLang="en-US" sz="600" b="1" kern="100" dirty="0">
                <a:cs typeface="Times New Roman" panose="02020603050405020304" pitchFamily="18" charset="0"/>
              </a:rPr>
              <a:t>출처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) </a:t>
            </a:r>
            <a:r>
              <a:rPr lang="ko-KR" altLang="en-US" sz="600" b="1" kern="100" dirty="0">
                <a:cs typeface="Times New Roman" panose="02020603050405020304" pitchFamily="18" charset="0"/>
              </a:rPr>
              <a:t>매일경제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,  https://www.mk.co.kr/news/culture/8751117</a:t>
            </a:r>
          </a:p>
          <a:p>
            <a:pPr marL="482600" algn="just">
              <a:lnSpc>
                <a:spcPct val="50000"/>
              </a:lnSpc>
              <a:spcAft>
                <a:spcPts val="800"/>
              </a:spcAft>
            </a:pPr>
            <a:r>
              <a:rPr lang="ko-KR" altLang="en-US" sz="600" b="1" kern="100" dirty="0">
                <a:cs typeface="Times New Roman" panose="02020603050405020304" pitchFamily="18" charset="0"/>
              </a:rPr>
              <a:t>출처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) </a:t>
            </a:r>
            <a:r>
              <a:rPr lang="ko-KR" altLang="en-US" sz="600" b="1" kern="100" dirty="0">
                <a:cs typeface="Times New Roman" panose="02020603050405020304" pitchFamily="18" charset="0"/>
              </a:rPr>
              <a:t>트레블데일리</a:t>
            </a:r>
            <a:r>
              <a:rPr lang="en-US" altLang="ko-KR" sz="600" b="1" kern="100" dirty="0">
                <a:cs typeface="Times New Roman" panose="02020603050405020304" pitchFamily="18" charset="0"/>
              </a:rPr>
              <a:t>, www.traveldaily.co.kr/news/articleView.html?idxno=19260</a:t>
            </a:r>
          </a:p>
          <a:p>
            <a:pPr marL="482600" algn="just">
              <a:lnSpc>
                <a:spcPct val="50000"/>
              </a:lnSpc>
              <a:spcAft>
                <a:spcPts val="800"/>
              </a:spcAft>
            </a:pPr>
            <a:endParaRPr lang="ko-KR" altLang="ko-KR" sz="600" b="1" kern="100" dirty="0"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72" y="2121450"/>
            <a:ext cx="6544588" cy="157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D2CF01-331A-C4FA-4900-2E4B1E6033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1203D7-ADC4-5E83-BBC7-D35A049A0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603" y="3711874"/>
            <a:ext cx="9466956" cy="4939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B99FA7-109A-9FBA-F8B8-387A002A4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03" y="5129021"/>
            <a:ext cx="7037397" cy="702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38FCB-2FBC-5EA6-52DC-B2DC7261FBC6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주제 및 개요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919CD6-EC95-1452-EDAF-4DAB77AF2776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9D925EE-6997-96C4-6C3B-C5B6292A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" y="6592711"/>
            <a:ext cx="64506" cy="18516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056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09.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 전략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Scale-Up )</a:t>
            </a:r>
          </a:p>
        </p:txBody>
      </p:sp>
    </p:spTree>
    <p:extLst>
      <p:ext uri="{BB962C8B-B14F-4D97-AF65-F5344CB8AC3E}">
        <p14:creationId xmlns:p14="http://schemas.microsoft.com/office/powerpoint/2010/main" val="2852322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2901F9-4B91-05C8-BD08-DF692829F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CBE234D6-7174-F79E-089D-CD934163BC13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570BE844-010A-AC4E-07C4-AF2837D1940B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0C153298-BA39-5830-2AA6-12A6AF1F7ED0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F94F9-1990-BD1B-73A0-66163EA5990F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9.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성장 전략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7F580B-BC84-E2E2-9EA1-0E8070EC4550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5FD66-8C24-A6BC-B5B3-1784815C41A7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시장 진입 및 성장 계획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26" name="Picture 2" descr="한국특허정보원 예비창업패키지 - Home | Facebook">
            <a:extLst>
              <a:ext uri="{FF2B5EF4-FFF2-40B4-BE49-F238E27FC236}">
                <a16:creationId xmlns:a16="http://schemas.microsoft.com/office/drawing/2014/main" id="{DEE353FE-94DD-C6DE-2760-F3354445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5" y="2144116"/>
            <a:ext cx="3240523" cy="21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A006A9-A4EB-150B-4068-0F3A6E1028AD}"/>
              </a:ext>
            </a:extLst>
          </p:cNvPr>
          <p:cNvSpPr>
            <a:spLocks noChangeAspect="1"/>
          </p:cNvSpPr>
          <p:nvPr/>
        </p:nvSpPr>
        <p:spPr>
          <a:xfrm>
            <a:off x="1396463" y="4515872"/>
            <a:ext cx="2433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예비 창업 패키지</a:t>
            </a:r>
            <a:endParaRPr lang="ko-KR" altLang="en-US" sz="20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1028" name="Picture 4" descr="cau 다반치sw교육원">
            <a:extLst>
              <a:ext uri="{FF2B5EF4-FFF2-40B4-BE49-F238E27FC236}">
                <a16:creationId xmlns:a16="http://schemas.microsoft.com/office/drawing/2014/main" id="{7774DA4B-717B-404B-B50E-9803AF97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52" y="2903360"/>
            <a:ext cx="2823751" cy="9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A117B-4275-5431-CA56-4D00C67042B0}"/>
              </a:ext>
            </a:extLst>
          </p:cNvPr>
          <p:cNvSpPr>
            <a:spLocks noChangeAspect="1"/>
          </p:cNvSpPr>
          <p:nvPr/>
        </p:nvSpPr>
        <p:spPr>
          <a:xfrm>
            <a:off x="5374807" y="4516188"/>
            <a:ext cx="14423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  <a:cs typeface="Times New Roman" panose="02020603050405020304" pitchFamily="18" charset="0"/>
              </a:rPr>
              <a:t>SW </a:t>
            </a:r>
            <a:r>
              <a:rPr lang="ko-KR" altLang="en-US" sz="2000" b="1" dirty="0">
                <a:latin typeface="+mn-ea"/>
                <a:cs typeface="Times New Roman" panose="02020603050405020304" pitchFamily="18" charset="0"/>
              </a:rPr>
              <a:t>교육원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14" name="_x442164896">
            <a:extLst>
              <a:ext uri="{FF2B5EF4-FFF2-40B4-BE49-F238E27FC236}">
                <a16:creationId xmlns:a16="http://schemas.microsoft.com/office/drawing/2014/main" id="{9CE5837B-4017-3A0B-CBB4-9DA2C7DBD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8" b="90000" l="1306" r="31032">
                        <a14:foregroundMark x1="3047" y1="46290" x2="3358" y2="48871"/>
                        <a14:foregroundMark x1="1368" y1="29516" x2="1555" y2="32097"/>
                        <a14:foregroundMark x1="14925" y1="26774" x2="14801" y2="30645"/>
                        <a14:foregroundMark x1="30410" y1="28871" x2="30286" y2="33065"/>
                        <a14:foregroundMark x1="18532" y1="44839" x2="18532" y2="44839"/>
                        <a14:foregroundMark x1="16480" y1="45645" x2="16480" y2="45645"/>
                        <a14:foregroundMark x1="23570" y1="34677" x2="23570" y2="34677"/>
                        <a14:foregroundMark x1="23445" y1="27581" x2="23445" y2="27581"/>
                        <a14:foregroundMark x1="23632" y1="21452" x2="23632" y2="21452"/>
                        <a14:foregroundMark x1="27674" y1="37258" x2="27674" y2="37258"/>
                        <a14:foregroundMark x1="13557" y1="61452" x2="13557" y2="61452"/>
                        <a14:foregroundMark x1="13246" y1="67419" x2="13246" y2="67419"/>
                        <a14:foregroundMark x1="14055" y1="6129" x2="15983" y2="6452"/>
                        <a14:foregroundMark x1="31032" y1="48548" x2="31032" y2="48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679"/>
          <a:stretch/>
        </p:blipFill>
        <p:spPr bwMode="auto">
          <a:xfrm>
            <a:off x="8977781" y="2479821"/>
            <a:ext cx="1690220" cy="18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87BFC-F901-7C98-28EE-8FBD835E8160}"/>
              </a:ext>
            </a:extLst>
          </p:cNvPr>
          <p:cNvSpPr>
            <a:spLocks noChangeAspect="1"/>
          </p:cNvSpPr>
          <p:nvPr/>
        </p:nvSpPr>
        <p:spPr>
          <a:xfrm>
            <a:off x="8977781" y="4515872"/>
            <a:ext cx="1690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2000" b="1" dirty="0">
                <a:latin typeface="+mn-ea"/>
                <a:cs typeface="Times New Roman" panose="02020603050405020304" pitchFamily="18" charset="0"/>
              </a:rPr>
              <a:t>성능 향상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38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2901F9-4B91-05C8-BD08-DF692829F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내용 개체 틀 14">
            <a:extLst>
              <a:ext uri="{FF2B5EF4-FFF2-40B4-BE49-F238E27FC236}">
                <a16:creationId xmlns:a16="http://schemas.microsoft.com/office/drawing/2014/main" id="{CBE234D6-7174-F79E-089D-CD934163BC13}"/>
              </a:ext>
            </a:extLst>
          </p:cNvPr>
          <p:cNvSpPr txBox="1">
            <a:spLocks/>
          </p:cNvSpPr>
          <p:nvPr/>
        </p:nvSpPr>
        <p:spPr>
          <a:xfrm>
            <a:off x="159503" y="228600"/>
            <a:ext cx="910389" cy="41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570BE844-010A-AC4E-07C4-AF2837D1940B}"/>
              </a:ext>
            </a:extLst>
          </p:cNvPr>
          <p:cNvSpPr txBox="1">
            <a:spLocks/>
          </p:cNvSpPr>
          <p:nvPr/>
        </p:nvSpPr>
        <p:spPr>
          <a:xfrm>
            <a:off x="442296" y="385576"/>
            <a:ext cx="557463" cy="39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0C153298-BA39-5830-2AA6-12A6AF1F7ED0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F94F9-1990-BD1B-73A0-66163EA5990F}"/>
              </a:ext>
            </a:extLst>
          </p:cNvPr>
          <p:cNvSpPr txBox="1"/>
          <p:nvPr/>
        </p:nvSpPr>
        <p:spPr>
          <a:xfrm>
            <a:off x="563834" y="261596"/>
            <a:ext cx="310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9.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성장 전략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7F580B-BC84-E2E2-9EA1-0E8070EC4550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897EF-71C0-5815-0344-D312BB90C257}"/>
              </a:ext>
            </a:extLst>
          </p:cNvPr>
          <p:cNvSpPr txBox="1"/>
          <p:nvPr/>
        </p:nvSpPr>
        <p:spPr>
          <a:xfrm>
            <a:off x="936366" y="723261"/>
            <a:ext cx="324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기능 확장 계획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  <p:pic>
        <p:nvPicPr>
          <p:cNvPr id="10" name="Picture 2" descr="https://cdn-icons-png.flaticon.com/512/2110/2110514.png">
            <a:extLst>
              <a:ext uri="{FF2B5EF4-FFF2-40B4-BE49-F238E27FC236}">
                <a16:creationId xmlns:a16="http://schemas.microsoft.com/office/drawing/2014/main" id="{A22657DA-6AF7-C95A-24FE-0CC84AB8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48" y="2279227"/>
            <a:ext cx="1898357" cy="18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C2BF2-B4D8-9160-E618-A336CAB696B0}"/>
              </a:ext>
            </a:extLst>
          </p:cNvPr>
          <p:cNvSpPr>
            <a:spLocks noChangeAspect="1"/>
          </p:cNvSpPr>
          <p:nvPr/>
        </p:nvSpPr>
        <p:spPr>
          <a:xfrm>
            <a:off x="1396463" y="4515872"/>
            <a:ext cx="2433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혼잡도 분석 기능</a:t>
            </a:r>
            <a:endParaRPr lang="ko-KR" altLang="en-US" sz="20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A35A9-B6C3-2925-F4A0-7C9F801BD3C0}"/>
              </a:ext>
            </a:extLst>
          </p:cNvPr>
          <p:cNvSpPr>
            <a:spLocks noChangeAspect="1"/>
          </p:cNvSpPr>
          <p:nvPr/>
        </p:nvSpPr>
        <p:spPr>
          <a:xfrm>
            <a:off x="5146821" y="4516188"/>
            <a:ext cx="1898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날씨 분석 기능</a:t>
            </a:r>
            <a:endParaRPr lang="ko-KR" altLang="en-US" sz="2000" b="1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54F2D6-93C3-A206-A263-4B6F0F8288BF}"/>
              </a:ext>
            </a:extLst>
          </p:cNvPr>
          <p:cNvSpPr>
            <a:spLocks noChangeAspect="1"/>
          </p:cNvSpPr>
          <p:nvPr/>
        </p:nvSpPr>
        <p:spPr>
          <a:xfrm>
            <a:off x="8730286" y="4515872"/>
            <a:ext cx="2185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예약 기능</a:t>
            </a:r>
            <a:endParaRPr lang="en-US" altLang="ko-KR" sz="2000" b="1" dirty="0">
              <a:latin typeface="나눔스퀘어 네오 Regular" panose="00000500000000000000" pitchFamily="2" charset="-127"/>
              <a:ea typeface="에스코어 드림 5 Medium" panose="020B0503030302020204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숙소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교통편 등</a:t>
            </a:r>
            <a:r>
              <a:rPr lang="en-US" altLang="ko-KR" sz="1600" dirty="0">
                <a:latin typeface="나눔스퀘어 네오 Regular" panose="00000500000000000000" pitchFamily="2" charset="-127"/>
                <a:ea typeface="에스코어 드림 5 Medium" panose="020B0503030302020204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7AB87-C8C8-7F8A-39E4-2897BAEE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0" y="2341812"/>
            <a:ext cx="1898357" cy="18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E67D5-7FFD-E87E-0731-35571D9C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712" y="2341812"/>
            <a:ext cx="1898358" cy="1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729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954BAD-1C81-1D93-E58E-B98A13A8C97A}"/>
              </a:ext>
            </a:extLst>
          </p:cNvPr>
          <p:cNvSpPr/>
          <p:nvPr/>
        </p:nvSpPr>
        <p:spPr>
          <a:xfrm>
            <a:off x="1" y="0"/>
            <a:ext cx="3320716" cy="6899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위쪽 모서리 50">
            <a:extLst>
              <a:ext uri="{FF2B5EF4-FFF2-40B4-BE49-F238E27FC236}">
                <a16:creationId xmlns:a16="http://schemas.microsoft.com/office/drawing/2014/main" id="{8EE004CC-6322-77A6-F78F-40A8BD0A8899}"/>
              </a:ext>
            </a:extLst>
          </p:cNvPr>
          <p:cNvSpPr/>
          <p:nvPr/>
        </p:nvSpPr>
        <p:spPr>
          <a:xfrm flipV="1">
            <a:off x="1896894" y="3422167"/>
            <a:ext cx="2850204" cy="2975947"/>
          </a:xfrm>
          <a:prstGeom prst="round2Same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FE9F2-A328-9110-95CB-BF2FAED5F868}"/>
              </a:ext>
            </a:extLst>
          </p:cNvPr>
          <p:cNvSpPr txBox="1"/>
          <p:nvPr/>
        </p:nvSpPr>
        <p:spPr>
          <a:xfrm>
            <a:off x="9228407" y="5603480"/>
            <a:ext cx="2568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Team 1 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이태운 최영찬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국연우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5E4E1-8A08-7DD4-AB31-D2CB83EBB275}"/>
              </a:ext>
            </a:extLst>
          </p:cNvPr>
          <p:cNvSpPr/>
          <p:nvPr/>
        </p:nvSpPr>
        <p:spPr>
          <a:xfrm>
            <a:off x="8018585" y="1375934"/>
            <a:ext cx="322969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여행 계획 수립을 </a:t>
            </a:r>
            <a:r>
              <a:rPr lang="ko-KR" altLang="en-US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위한</a:t>
            </a:r>
            <a:endParaRPr lang="en-US" altLang="ko-KR" sz="1600" b="1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91F913C-B278-A46F-5E5F-B7E3D51398AC}"/>
              </a:ext>
            </a:extLst>
          </p:cNvPr>
          <p:cNvSpPr/>
          <p:nvPr/>
        </p:nvSpPr>
        <p:spPr>
          <a:xfrm>
            <a:off x="1986817" y="627169"/>
            <a:ext cx="2685326" cy="5750234"/>
          </a:xfrm>
          <a:prstGeom prst="roundRect">
            <a:avLst>
              <a:gd name="adj" fmla="val 9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1E068F-B881-EC05-C578-6FB978FB06CA}"/>
              </a:ext>
            </a:extLst>
          </p:cNvPr>
          <p:cNvSpPr txBox="1"/>
          <p:nvPr/>
        </p:nvSpPr>
        <p:spPr>
          <a:xfrm>
            <a:off x="3121377" y="5326481"/>
            <a:ext cx="79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/>
                <a:ea typeface="나눔스퀘어라운드 Regular"/>
              </a:rPr>
              <a:t>Team 1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C1E607D-866E-0FD0-BB0C-470FB1852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96435" y="5377118"/>
            <a:ext cx="160795" cy="160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5E6106-34E5-FFA0-875B-FCAA209C5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70" y="2319401"/>
            <a:ext cx="1389231" cy="1573846"/>
          </a:xfrm>
          <a:prstGeom prst="rect">
            <a:avLst/>
          </a:prstGeom>
        </p:spPr>
      </p:pic>
      <p:pic>
        <p:nvPicPr>
          <p:cNvPr id="41" name="그림 40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B4B10842-9519-6EB5-3A76-ED2955EF3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6578" y="459883"/>
            <a:ext cx="3073252" cy="608679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688D6-58E3-293C-E65F-1F2E5F28711B}"/>
              </a:ext>
            </a:extLst>
          </p:cNvPr>
          <p:cNvSpPr txBox="1"/>
          <p:nvPr/>
        </p:nvSpPr>
        <p:spPr>
          <a:xfrm>
            <a:off x="5964703" y="1833885"/>
            <a:ext cx="528357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사용자별 맞춤 관광코스 추천 </a:t>
            </a:r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 서비스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F4BDAE-DA72-AAB7-3606-B134B5879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57" y="2333469"/>
            <a:ext cx="3739419" cy="8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1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954BAD-1C81-1D93-E58E-B98A13A8C97A}"/>
              </a:ext>
            </a:extLst>
          </p:cNvPr>
          <p:cNvSpPr/>
          <p:nvPr/>
        </p:nvSpPr>
        <p:spPr>
          <a:xfrm>
            <a:off x="1" y="0"/>
            <a:ext cx="3320716" cy="6899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위쪽 모서리 50">
            <a:extLst>
              <a:ext uri="{FF2B5EF4-FFF2-40B4-BE49-F238E27FC236}">
                <a16:creationId xmlns:a16="http://schemas.microsoft.com/office/drawing/2014/main" id="{8EE004CC-6322-77A6-F78F-40A8BD0A8899}"/>
              </a:ext>
            </a:extLst>
          </p:cNvPr>
          <p:cNvSpPr/>
          <p:nvPr/>
        </p:nvSpPr>
        <p:spPr>
          <a:xfrm flipV="1">
            <a:off x="1896894" y="3422167"/>
            <a:ext cx="2850204" cy="2975947"/>
          </a:xfrm>
          <a:prstGeom prst="round2Same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FE9F2-A328-9110-95CB-BF2FAED5F868}"/>
              </a:ext>
            </a:extLst>
          </p:cNvPr>
          <p:cNvSpPr txBox="1"/>
          <p:nvPr/>
        </p:nvSpPr>
        <p:spPr>
          <a:xfrm>
            <a:off x="9228407" y="5603480"/>
            <a:ext cx="2568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Team 1 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이태운 최영찬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국연우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5E4E1-8A08-7DD4-AB31-D2CB83EBB275}"/>
              </a:ext>
            </a:extLst>
          </p:cNvPr>
          <p:cNvSpPr/>
          <p:nvPr/>
        </p:nvSpPr>
        <p:spPr>
          <a:xfrm>
            <a:off x="8018585" y="1375934"/>
            <a:ext cx="322969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효율적인 여행 계획 수립을 </a:t>
            </a:r>
            <a:r>
              <a:rPr lang="ko-KR" altLang="en-US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위한</a:t>
            </a:r>
            <a:endParaRPr lang="en-US" altLang="ko-KR" sz="1600" b="1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91F913C-B278-A46F-5E5F-B7E3D51398AC}"/>
              </a:ext>
            </a:extLst>
          </p:cNvPr>
          <p:cNvSpPr/>
          <p:nvPr/>
        </p:nvSpPr>
        <p:spPr>
          <a:xfrm>
            <a:off x="1986817" y="627169"/>
            <a:ext cx="2685326" cy="5750234"/>
          </a:xfrm>
          <a:prstGeom prst="roundRect">
            <a:avLst>
              <a:gd name="adj" fmla="val 9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1E068F-B881-EC05-C578-6FB978FB06CA}"/>
              </a:ext>
            </a:extLst>
          </p:cNvPr>
          <p:cNvSpPr txBox="1"/>
          <p:nvPr/>
        </p:nvSpPr>
        <p:spPr>
          <a:xfrm>
            <a:off x="3121377" y="5326481"/>
            <a:ext cx="792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/>
                <a:ea typeface="나눔스퀘어라운드 Regular"/>
              </a:rPr>
              <a:t>Team 1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C1E607D-866E-0FD0-BB0C-470FB1852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96435" y="5377118"/>
            <a:ext cx="160795" cy="160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5E6106-34E5-FFA0-875B-FCAA209C5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70" y="2319401"/>
            <a:ext cx="1389231" cy="1573846"/>
          </a:xfrm>
          <a:prstGeom prst="rect">
            <a:avLst/>
          </a:prstGeom>
        </p:spPr>
      </p:pic>
      <p:pic>
        <p:nvPicPr>
          <p:cNvPr id="41" name="그림 40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B4B10842-9519-6EB5-3A76-ED2955EF3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86578" y="459883"/>
            <a:ext cx="3073252" cy="608679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688D6-58E3-293C-E65F-1F2E5F28711B}"/>
              </a:ext>
            </a:extLst>
          </p:cNvPr>
          <p:cNvSpPr txBox="1"/>
          <p:nvPr/>
        </p:nvSpPr>
        <p:spPr>
          <a:xfrm>
            <a:off x="5964703" y="1833885"/>
            <a:ext cx="528357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사용자별 맞춤 관광코스 추천 </a:t>
            </a:r>
            <a:r>
              <a:rPr lang="en-US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ko-KR" sz="1600" b="1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 서비스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F4BDAE-DA72-AAB7-3606-B134B5879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57" y="2333469"/>
            <a:ext cx="3739419" cy="832361"/>
          </a:xfrm>
          <a:prstGeom prst="rect">
            <a:avLst/>
          </a:prstGeom>
        </p:spPr>
      </p:pic>
      <p:pic>
        <p:nvPicPr>
          <p:cNvPr id="14" name="그림 13" descr="바퀴이(가) 표시된 사진&#10;&#10;자동 생성된 설명">
            <a:extLst>
              <a:ext uri="{FF2B5EF4-FFF2-40B4-BE49-F238E27FC236}">
                <a16:creationId xmlns:a16="http://schemas.microsoft.com/office/drawing/2014/main" id="{17424DD1-3698-0794-94FF-438A2B6B21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5" t="26982" b="52154"/>
          <a:stretch/>
        </p:blipFill>
        <p:spPr>
          <a:xfrm>
            <a:off x="-109380" y="627169"/>
            <a:ext cx="3375870" cy="2351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8CA185-6117-1F69-5C87-0333A18A5E31}"/>
              </a:ext>
            </a:extLst>
          </p:cNvPr>
          <p:cNvSpPr txBox="1"/>
          <p:nvPr/>
        </p:nvSpPr>
        <p:spPr>
          <a:xfrm>
            <a:off x="-315112" y="1111516"/>
            <a:ext cx="3621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여행 계획을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이렇게 쉽게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짤 수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있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089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79" y="43774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314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63" y="3152284"/>
            <a:ext cx="1588213" cy="160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Right arrow 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79" y="3569949"/>
            <a:ext cx="913573" cy="92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Route 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94" y="3050886"/>
            <a:ext cx="1686599" cy="17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>
            <a:spLocks noChangeAspect="1"/>
          </p:cNvSpPr>
          <p:nvPr/>
        </p:nvSpPr>
        <p:spPr>
          <a:xfrm>
            <a:off x="1819222" y="5027234"/>
            <a:ext cx="8835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( </a:t>
            </a:r>
            <a:r>
              <a:rPr lang="ko-KR" altLang="ko-KR" b="1" dirty="0">
                <a:latin typeface="+mn-ea"/>
                <a:cs typeface="Times New Roman" panose="02020603050405020304" pitchFamily="18" charset="0"/>
              </a:rPr>
              <a:t>여행 성향 선택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                                                  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         ( </a:t>
            </a:r>
            <a:r>
              <a:rPr lang="ko-KR" altLang="ko-KR" b="1" dirty="0">
                <a:latin typeface="+mn-ea"/>
                <a:cs typeface="Times New Roman" panose="02020603050405020304" pitchFamily="18" charset="0"/>
              </a:rPr>
              <a:t>맞춤 관광코스 추천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08FA22-BF13-4070-6632-1B1F691D33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8AAEDA-AFE9-3895-E7A0-726B1F36A10B}"/>
              </a:ext>
            </a:extLst>
          </p:cNvPr>
          <p:cNvSpPr/>
          <p:nvPr/>
        </p:nvSpPr>
        <p:spPr>
          <a:xfrm>
            <a:off x="2831757" y="1896093"/>
            <a:ext cx="6514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 Service Open!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3096C-5B44-15A2-39F7-032931D8B3C7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주제 및 개요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F16D5-ED2B-44E0-969C-24151EE98012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60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CB60CE-8001-E27E-A85D-6B8EAE71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17543" b="28265"/>
          <a:stretch/>
        </p:blipFill>
        <p:spPr>
          <a:xfrm>
            <a:off x="5165557" y="1516431"/>
            <a:ext cx="1860885" cy="232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A60BA-F98F-3899-BC40-6371ACB8D60D}"/>
              </a:ext>
            </a:extLst>
          </p:cNvPr>
          <p:cNvSpPr txBox="1"/>
          <p:nvPr/>
        </p:nvSpPr>
        <p:spPr>
          <a:xfrm>
            <a:off x="2861386" y="4251357"/>
            <a:ext cx="6469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3600" b="1" dirty="0">
                <a:solidFill>
                  <a:srgbClr val="3384D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</a:t>
            </a:r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 인식</a:t>
            </a:r>
            <a:endParaRPr lang="en-US" altLang="ko-KR" sz="36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Problem )</a:t>
            </a:r>
          </a:p>
        </p:txBody>
      </p:sp>
    </p:spTree>
    <p:extLst>
      <p:ext uri="{BB962C8B-B14F-4D97-AF65-F5344CB8AC3E}">
        <p14:creationId xmlns:p14="http://schemas.microsoft.com/office/powerpoint/2010/main" val="246786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8EEFBDFB-7E14-CD08-C065-2057E0EA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56" y="151196"/>
            <a:ext cx="782053" cy="54618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50183A-0A46-8F79-69C0-CBC656127E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1E237A-D523-D939-CBAB-2661670A3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49" y="2738433"/>
            <a:ext cx="1639265" cy="26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AC8372-6359-75BA-C88D-61DE13D93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8"/>
          <a:stretch/>
        </p:blipFill>
        <p:spPr bwMode="auto">
          <a:xfrm>
            <a:off x="3513546" y="2734708"/>
            <a:ext cx="1641128" cy="2652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C5BB72-B7B0-7942-059D-A5CA5CBCCB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83581" y="2734708"/>
            <a:ext cx="1815482" cy="260952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52739C-6897-D6AB-3B8F-9DCBE34744DE}"/>
              </a:ext>
            </a:extLst>
          </p:cNvPr>
          <p:cNvSpPr>
            <a:spLocks/>
          </p:cNvSpPr>
          <p:nvPr/>
        </p:nvSpPr>
        <p:spPr>
          <a:xfrm>
            <a:off x="814582" y="5516505"/>
            <a:ext cx="4272358" cy="37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indent="10795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인터뷰용 초기 </a:t>
            </a:r>
            <a:r>
              <a:rPr lang="en-US" altLang="ko-KR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UI )</a:t>
            </a:r>
            <a:endParaRPr lang="ko-KR" altLang="ko-KR" kern="100" dirty="0">
              <a:latin typeface="에스코어 드림 5 Medium" panose="020B0503030302020204"/>
              <a:ea typeface="에스코어 드림 5 Medium" panose="020B0503030302020204"/>
              <a:cs typeface="Times New Roman" panose="02020603050405020304" pitchFamily="18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25445AE-F34B-F9EA-432A-D800150F2528}"/>
              </a:ext>
            </a:extLst>
          </p:cNvPr>
          <p:cNvSpPr txBox="1">
            <a:spLocks/>
          </p:cNvSpPr>
          <p:nvPr/>
        </p:nvSpPr>
        <p:spPr>
          <a:xfrm>
            <a:off x="6651724" y="1648108"/>
            <a:ext cx="42723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에스코어 드림 5 Medium" panose="020B0503030302020204"/>
                <a:ea typeface="에스코어 드림 5 Medium" panose="020B0503030302020204"/>
              </a:rPr>
              <a:t>1</a:t>
            </a:r>
            <a:r>
              <a:rPr lang="ko-KR" altLang="en-US" sz="2400" dirty="0">
                <a:latin typeface="에스코어 드림 5 Medium" panose="020B0503030302020204"/>
                <a:ea typeface="에스코어 드림 5 Medium" panose="020B0503030302020204"/>
              </a:rPr>
              <a:t>차 고객 대면 인터뷰 </a:t>
            </a:r>
            <a:r>
              <a:rPr lang="en-US" altLang="ko-KR" sz="2400" dirty="0">
                <a:latin typeface="에스코어 드림 5 Medium" panose="020B0503030302020204"/>
                <a:ea typeface="에스코어 드림 5 Medium" panose="020B0503030302020204"/>
              </a:rPr>
              <a:t>( 21</a:t>
            </a:r>
            <a:r>
              <a:rPr lang="ko-KR" altLang="en-US" sz="2400" dirty="0">
                <a:latin typeface="에스코어 드림 5 Medium" panose="020B0503030302020204"/>
                <a:ea typeface="에스코어 드림 5 Medium" panose="020B0503030302020204"/>
              </a:rPr>
              <a:t>명 </a:t>
            </a:r>
            <a:r>
              <a:rPr lang="en-US" altLang="ko-KR" sz="2400" dirty="0">
                <a:latin typeface="에스코어 드림 5 Medium" panose="020B0503030302020204"/>
                <a:ea typeface="에스코어 드림 5 Medium" panose="020B0503030302020204"/>
              </a:rPr>
              <a:t>)</a:t>
            </a:r>
            <a:endParaRPr lang="ko-KR" altLang="en-US" sz="2400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BBC1B17-913B-1172-4695-FD0F2FE19CE7}"/>
              </a:ext>
            </a:extLst>
          </p:cNvPr>
          <p:cNvSpPr txBox="1">
            <a:spLocks/>
          </p:cNvSpPr>
          <p:nvPr/>
        </p:nvSpPr>
        <p:spPr>
          <a:xfrm>
            <a:off x="1325541" y="1647577"/>
            <a:ext cx="42723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에스코어 드림 5 Medium" panose="020B0503030302020204"/>
                <a:ea typeface="에스코어 드림 5 Medium" panose="020B0503030302020204"/>
              </a:rPr>
              <a:t> 초기 아이디어 </a:t>
            </a:r>
            <a:r>
              <a:rPr lang="en-US" altLang="ko-KR" sz="2400" dirty="0">
                <a:latin typeface="에스코어 드림 5 Medium" panose="020B0503030302020204"/>
                <a:ea typeface="에스코어 드림 5 Medium" panose="020B0503030302020204"/>
              </a:rPr>
              <a:t>– </a:t>
            </a:r>
            <a:r>
              <a:rPr lang="ko-KR" altLang="en-US" sz="2400" dirty="0">
                <a:latin typeface="에스코어 드림 5 Medium" panose="020B0503030302020204"/>
                <a:ea typeface="에스코어 드림 5 Medium" panose="020B0503030302020204"/>
              </a:rPr>
              <a:t>혼잡도 계산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54988-03C2-3668-DD6B-8FB3DDAE1BC8}"/>
              </a:ext>
            </a:extLst>
          </p:cNvPr>
          <p:cNvSpPr txBox="1"/>
          <p:nvPr/>
        </p:nvSpPr>
        <p:spPr>
          <a:xfrm>
            <a:off x="7516504" y="5473448"/>
            <a:ext cx="245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( </a:t>
            </a:r>
            <a:r>
              <a:rPr lang="ko-KR" altLang="ko-KR" sz="1800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인터뷰요약서 예시 </a:t>
            </a:r>
            <a:r>
              <a:rPr lang="en-US" altLang="ko-KR" sz="1800" kern="100" dirty="0">
                <a:latin typeface="에스코어 드림 5 Medium" panose="020B0503030302020204"/>
                <a:ea typeface="에스코어 드림 5 Medium" panose="020B0503030302020204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8EAB5-DFDD-C973-AD49-F7E4925DED83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2.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문제 인식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DF8A95-5642-245C-C674-426274668DD3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A4EA9-D9CB-1358-BE57-839860B2145E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개발 동기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7201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2D0BF31-BD13-F2BB-FE97-BE4E0C77A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96" y="385576"/>
            <a:ext cx="557463" cy="391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>
                <a:ea typeface="에스코어 드림 5 Medium" panose="020B0503030302020204"/>
              </a:rPr>
              <a:t> </a:t>
            </a:r>
            <a:endParaRPr lang="ko-KR" altLang="en-US" dirty="0">
              <a:ea typeface="에스코어 드림 5 Medium" panose="020B050303030202020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361" t="4192" b="11030"/>
          <a:stretch/>
        </p:blipFill>
        <p:spPr bwMode="auto">
          <a:xfrm>
            <a:off x="1656970" y="2149576"/>
            <a:ext cx="3472611" cy="2748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1926" y="5241948"/>
            <a:ext cx="8755310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588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맞춤 관광코스 추천 기능에 대한 반응 </a:t>
            </a:r>
            <a:r>
              <a:rPr lang="en-US" altLang="ko-KR" kern="100" dirty="0">
                <a:latin typeface="맑은 고딕" panose="020B0503020000020004" pitchFamily="50" charset="-127"/>
                <a:ea typeface="에스코어 드림 5 Medium" panose="020B0503030302020204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ea typeface="에스코어 드림 5 Medium" panose="020B0503030302020204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1F6D11-39EA-199C-4BF4-68D6C07609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1" y="88767"/>
            <a:ext cx="963444" cy="9851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C8C366-E449-152D-D33C-81BE55C3A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98" y="2509772"/>
            <a:ext cx="2095578" cy="2095578"/>
          </a:xfrm>
          <a:prstGeom prst="rect">
            <a:avLst/>
          </a:prstGeom>
        </p:spPr>
      </p:pic>
      <p:pic>
        <p:nvPicPr>
          <p:cNvPr id="17" name="그림 16" descr="Right arrow ">
            <a:extLst>
              <a:ext uri="{FF2B5EF4-FFF2-40B4-BE49-F238E27FC236}">
                <a16:creationId xmlns:a16="http://schemas.microsoft.com/office/drawing/2014/main" id="{497FBED8-867F-6544-3077-326314C10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60" y="3387468"/>
            <a:ext cx="661680" cy="669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78112C76-60F7-ED70-2E75-87194111A6F4}"/>
              </a:ext>
            </a:extLst>
          </p:cNvPr>
          <p:cNvSpPr txBox="1">
            <a:spLocks/>
          </p:cNvSpPr>
          <p:nvPr/>
        </p:nvSpPr>
        <p:spPr>
          <a:xfrm>
            <a:off x="7326746" y="4897939"/>
            <a:ext cx="3798797" cy="847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u="sng" dirty="0">
                <a:latin typeface="나눔스퀘어 네오 Regular" panose="00000500000000000000" pitchFamily="2" charset="-127"/>
                <a:ea typeface="에스코어 드림 5 Medium" panose="020B0503030302020204"/>
              </a:rPr>
              <a:t>‘</a:t>
            </a:r>
            <a:r>
              <a:rPr lang="ko-KR" altLang="en-US" sz="2800" b="1" u="sng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좋다</a:t>
            </a:r>
            <a:r>
              <a:rPr lang="en-US" altLang="ko-KR" sz="2800" b="1" u="sng" dirty="0">
                <a:latin typeface="나눔스퀘어 네오 Regular" panose="00000500000000000000" pitchFamily="2" charset="-127"/>
                <a:ea typeface="에스코어 드림 5 Medium" panose="020B0503030302020204"/>
              </a:rPr>
              <a:t>’ </a:t>
            </a:r>
            <a:r>
              <a:rPr lang="ko-KR" altLang="en-US" sz="2800" b="1" u="sng" dirty="0">
                <a:latin typeface="나눔스퀘어 네오 Regular" panose="00000500000000000000" pitchFamily="2" charset="-127"/>
                <a:ea typeface="에스코어 드림 5 Medium" panose="020B0503030302020204"/>
              </a:rPr>
              <a:t>응답 </a:t>
            </a:r>
            <a:r>
              <a:rPr lang="en-US" altLang="ko-KR" sz="2800" b="1" u="sng" dirty="0">
                <a:latin typeface="나눔스퀘어 네오 Regular" panose="00000500000000000000" pitchFamily="2" charset="-127"/>
                <a:ea typeface="에스코어 드림 5 Medium" panose="020B0503030302020204"/>
              </a:rPr>
              <a:t>: 76%</a:t>
            </a:r>
            <a:endParaRPr lang="ko-KR" altLang="en-US" sz="2800" b="1" u="sng" dirty="0">
              <a:latin typeface="나눔스퀘어 네오 Regular" panose="00000500000000000000" pitchFamily="2" charset="-127"/>
              <a:ea typeface="에스코어 드림 5 Medium" panose="020B0503030302020204"/>
            </a:endParaRPr>
          </a:p>
        </p:txBody>
      </p:sp>
      <p:sp>
        <p:nvSpPr>
          <p:cNvPr id="3" name="내용 개체 틀 17">
            <a:extLst>
              <a:ext uri="{FF2B5EF4-FFF2-40B4-BE49-F238E27FC236}">
                <a16:creationId xmlns:a16="http://schemas.microsoft.com/office/drawing/2014/main" id="{6584D982-9DB2-2753-D99F-4BAF6C854E8D}"/>
              </a:ext>
            </a:extLst>
          </p:cNvPr>
          <p:cNvSpPr txBox="1">
            <a:spLocks/>
          </p:cNvSpPr>
          <p:nvPr/>
        </p:nvSpPr>
        <p:spPr>
          <a:xfrm>
            <a:off x="246956" y="151196"/>
            <a:ext cx="782053" cy="54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에스코어 드림 5 Medium" panose="020B0503030302020204"/>
                <a:ea typeface="에스코어 드림 5 Medium" panose="020B0503030302020204"/>
              </a:rPr>
              <a:t>  </a:t>
            </a:r>
            <a:endParaRPr lang="ko-KR" altLang="en-US" dirty="0">
              <a:latin typeface="에스코어 드림 5 Medium" panose="020B0503030302020204"/>
              <a:ea typeface="에스코어 드림 5 Medium" panose="020B05030303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E9A82-A1D8-191C-172F-4AF765517779}"/>
              </a:ext>
            </a:extLst>
          </p:cNvPr>
          <p:cNvSpPr txBox="1"/>
          <p:nvPr/>
        </p:nvSpPr>
        <p:spPr>
          <a:xfrm>
            <a:off x="563833" y="261596"/>
            <a:ext cx="940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2. </a:t>
            </a:r>
            <a:r>
              <a: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/>
              </a:rPr>
              <a:t>문제 인식</a:t>
            </a:r>
            <a:endParaRPr lang="en-US" altLang="ko-KR" sz="2400" b="1" dirty="0">
              <a:latin typeface="에스코어 드림 5 Medium" panose="020B0503030302020204" pitchFamily="34" charset="-127"/>
              <a:ea typeface="에스코어 드림 5 Medium" panose="020B050303030202020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56FFC1-4242-8BFA-392A-0B67665CA828}"/>
              </a:ext>
            </a:extLst>
          </p:cNvPr>
          <p:cNvSpPr/>
          <p:nvPr/>
        </p:nvSpPr>
        <p:spPr>
          <a:xfrm>
            <a:off x="387370" y="318977"/>
            <a:ext cx="121355" cy="300750"/>
          </a:xfrm>
          <a:prstGeom prst="rect">
            <a:avLst/>
          </a:prstGeom>
          <a:solidFill>
            <a:srgbClr val="C2E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에스코어 드림 5 Medium" panose="020B05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07B2B-AD37-A5D5-D92A-5072F4E0D577}"/>
              </a:ext>
            </a:extLst>
          </p:cNvPr>
          <p:cNvSpPr txBox="1"/>
          <p:nvPr/>
        </p:nvSpPr>
        <p:spPr>
          <a:xfrm>
            <a:off x="936366" y="723261"/>
            <a:ext cx="9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5 Medium" panose="020B0503030302020204"/>
              </a:rPr>
              <a:t>개발 동기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5 Medium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5638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에스코어 드림 5 Regular"/>
        <a:ea typeface="에스코어 드림 5 Regular"/>
        <a:cs typeface=""/>
      </a:majorFont>
      <a:minorFont>
        <a:latin typeface="에스코어 드림 5 Regular"/>
        <a:ea typeface="에스코어 드림 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</TotalTime>
  <Words>3552</Words>
  <Application>Microsoft Office PowerPoint</Application>
  <PresentationFormat>와이드스크린</PresentationFormat>
  <Paragraphs>598</Paragraphs>
  <Slides>54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나눔스퀘어 네오 Regular</vt:lpstr>
      <vt:lpstr>나눔스퀘어라운드 Regular</vt:lpstr>
      <vt:lpstr>맑은 고딕</vt:lpstr>
      <vt:lpstr>에스코어 드림 2 ExtraLight</vt:lpstr>
      <vt:lpstr>에스코어 드림 3 Light</vt:lpstr>
      <vt:lpstr>에스코어 드림 5 Medium</vt:lpstr>
      <vt:lpstr>에스코어 드림 5 Regular</vt:lpstr>
      <vt:lpstr>에스코어 드림 7 ExtraBold</vt:lpstr>
      <vt:lpstr>한컴바탕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우리 여행 다닐래?</dc:title>
  <dc:creator>pc03</dc:creator>
  <cp:lastModifiedBy>이태운</cp:lastModifiedBy>
  <cp:revision>113</cp:revision>
  <dcterms:created xsi:type="dcterms:W3CDTF">2022-12-05T02:44:32Z</dcterms:created>
  <dcterms:modified xsi:type="dcterms:W3CDTF">2022-12-08T12:30:27Z</dcterms:modified>
</cp:coreProperties>
</file>